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206240" cy="6858000"/>
          </a:xfrm>
          <a:prstGeom prst="rect">
            <a:avLst/>
          </a:prstGeom>
          <a:solidFill>
            <a:srgbClr val="2E33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pic>
        <p:nvPicPr>
          <p:cNvPr id="3" name="Picture 2" descr="your_logo_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548640"/>
            <a:ext cx="1243584" cy="31089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48640" y="52578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979FA7"/>
                </a:solidFill>
                <a:latin typeface="Calibri"/>
                <a:ea typeface="Calibri"/>
                <a:cs typeface="Calibri"/>
              </a:rPr>
              <a:t>Prepared for</a:t>
            </a:r>
          </a:p>
        </p:txBody>
      </p:sp>
      <p:sp>
        <p:nvSpPr>
          <p:cNvPr id="5" name="TAG_CLIENT_COMPANY"/>
          <p:cNvSpPr txBox="1"/>
          <p:nvPr/>
        </p:nvSpPr>
        <p:spPr>
          <a:xfrm>
            <a:off x="548640" y="5532120"/>
            <a:ext cx="32918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0" i="0">
                <a:solidFill>
                  <a:srgbClr val="FFFFFF"/>
                </a:solidFill>
                <a:latin typeface="Cambria"/>
                <a:ea typeface="Cambria"/>
                <a:cs typeface="Cambria"/>
              </a:rPr>
              <a:t>Brackenfield Foods Group</a:t>
            </a:r>
          </a:p>
        </p:txBody>
      </p:sp>
      <p:sp>
        <p:nvSpPr>
          <p:cNvPr id="6" name="TAG_REPORT_DATE"/>
          <p:cNvSpPr txBox="1"/>
          <p:nvPr/>
        </p:nvSpPr>
        <p:spPr>
          <a:xfrm>
            <a:off x="548640" y="5943600"/>
            <a:ext cx="3291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C4C6C7"/>
                </a:solidFill>
                <a:latin typeface="Calibri"/>
                <a:ea typeface="Calibri"/>
                <a:cs typeface="Calibri"/>
              </a:rPr>
              <a:t>29 September 2026  ·  Strictly confidential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417320"/>
            <a:ext cx="65224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Talent mapping</a:t>
            </a:r>
          </a:p>
        </p:txBody>
      </p:sp>
      <p:sp>
        <p:nvSpPr>
          <p:cNvPr id="8" name="TAG_SCOPE"/>
          <p:cNvSpPr txBox="1"/>
          <p:nvPr/>
        </p:nvSpPr>
        <p:spPr>
          <a:xfrm>
            <a:off x="4937760" y="1737360"/>
            <a:ext cx="6522415" cy="1417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4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Supply chain leadership, UK and Northern Europe</a:t>
            </a:r>
          </a:p>
        </p:txBody>
      </p:sp>
      <p:sp>
        <p:nvSpPr>
          <p:cNvPr id="9" name="Rectangle 8"/>
          <p:cNvSpPr/>
          <p:nvPr/>
        </p:nvSpPr>
        <p:spPr>
          <a:xfrm>
            <a:off x="4937760" y="3310128"/>
            <a:ext cx="1097280" cy="9525"/>
          </a:xfrm>
          <a:prstGeom prst="rect">
            <a:avLst/>
          </a:prstGeom>
          <a:solidFill>
            <a:srgbClr val="5F6B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grpSp>
        <p:nvGrpSpPr>
          <p:cNvPr id="10" name="#if prepared_by"/>
          <p:cNvGrpSpPr/>
          <p:nvPr/>
        </p:nvGrpSpPr>
        <p:grpSpPr>
          <a:xfrm>
            <a:off x="4937760" y="3611880"/>
            <a:ext cx="6522415" cy="731520"/>
            <a:chOff x="4937760" y="3611880"/>
            <a:chExt cx="6522415" cy="731520"/>
          </a:xfrm>
        </p:grpSpPr>
        <p:sp>
          <p:nvSpPr>
            <p:cNvPr id="11" name="TextBox 10"/>
            <p:cNvSpPr txBox="1"/>
            <p:nvPr/>
          </p:nvSpPr>
          <p:spPr>
            <a:xfrm>
              <a:off x="4937760" y="3611880"/>
              <a:ext cx="65224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Prepared by</a:t>
              </a:r>
            </a:p>
          </p:txBody>
        </p:sp>
        <p:sp>
          <p:nvSpPr>
            <p:cNvPr id="12" name="TAG_PREPARED_BY"/>
            <p:cNvSpPr txBox="1"/>
            <p:nvPr/>
          </p:nvSpPr>
          <p:spPr>
            <a:xfrm>
              <a:off x="4937760" y="3886200"/>
              <a:ext cx="6522415" cy="457200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12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Imogen Hale, Partner and Theo Marchetti, Research Lead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37760" y="6126480"/>
            <a:ext cx="6522415" cy="27432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/>
            <a:r>
              <a:rPr sz="9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Template by Formatix.AI — formatix.ai/templates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Brackenfield Foods Group  ·  Talent mapping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The market at a glance</a:t>
            </a:r>
          </a:p>
        </p:txBody>
      </p:sp>
      <p:grpSp>
        <p:nvGrpSpPr>
          <p:cNvPr id="6" name="#if headline_stats.0.value"/>
          <p:cNvGrpSpPr/>
          <p:nvPr/>
        </p:nvGrpSpPr>
        <p:grpSpPr>
          <a:xfrm>
            <a:off x="548640" y="1783080"/>
            <a:ext cx="2602153" cy="1280160"/>
            <a:chOff x="548640" y="1783080"/>
            <a:chExt cx="2602153" cy="1280160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2602153" cy="1280160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TAG_HEADLINE_STATS.0.VALUE"/>
            <p:cNvSpPr txBox="1"/>
            <p:nvPr/>
          </p:nvSpPr>
          <p:spPr>
            <a:xfrm>
              <a:off x="804672" y="1965960"/>
              <a:ext cx="2144953" cy="62179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4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19</a:t>
              </a:r>
            </a:p>
          </p:txBody>
        </p:sp>
        <p:sp>
          <p:nvSpPr>
            <p:cNvPr id="9" name="TAG_HEADLINE_STATS.0.LABEL"/>
            <p:cNvSpPr txBox="1"/>
            <p:nvPr/>
          </p:nvSpPr>
          <p:spPr>
            <a:xfrm>
              <a:off x="804672" y="2624328"/>
              <a:ext cx="2144953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00">
                  <a:solidFill>
                    <a:srgbClr val="979FA7"/>
                  </a:solidFill>
                  <a:latin typeface="Calibri"/>
                  <a:ea typeface="Calibri"/>
                  <a:cs typeface="Calibri"/>
                </a:rPr>
                <a:t>Organisations mapped</a:t>
              </a:r>
            </a:p>
          </p:txBody>
        </p:sp>
      </p:grpSp>
      <p:grpSp>
        <p:nvGrpSpPr>
          <p:cNvPr id="10" name="#if headline_stats.1.value"/>
          <p:cNvGrpSpPr/>
          <p:nvPr/>
        </p:nvGrpSpPr>
        <p:grpSpPr>
          <a:xfrm>
            <a:off x="3379393" y="1783080"/>
            <a:ext cx="2602153" cy="1280160"/>
            <a:chOff x="3379393" y="1783080"/>
            <a:chExt cx="2602153" cy="1280160"/>
          </a:xfrm>
        </p:grpSpPr>
        <p:sp>
          <p:nvSpPr>
            <p:cNvPr id="11" name="Rectangle 10"/>
            <p:cNvSpPr/>
            <p:nvPr/>
          </p:nvSpPr>
          <p:spPr>
            <a:xfrm>
              <a:off x="3379393" y="1783080"/>
              <a:ext cx="2602153" cy="128016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379393" y="1783080"/>
              <a:ext cx="2602153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" name="TAG_HEADLINE_STATS.1.VALUE"/>
            <p:cNvSpPr txBox="1"/>
            <p:nvPr/>
          </p:nvSpPr>
          <p:spPr>
            <a:xfrm>
              <a:off x="3635425" y="1965960"/>
              <a:ext cx="2144953" cy="62179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4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186</a:t>
              </a:r>
            </a:p>
          </p:txBody>
        </p:sp>
        <p:sp>
          <p:nvSpPr>
            <p:cNvPr id="14" name="TAG_HEADLINE_STATS.1.LABEL"/>
            <p:cNvSpPr txBox="1"/>
            <p:nvPr/>
          </p:nvSpPr>
          <p:spPr>
            <a:xfrm>
              <a:off x="3635425" y="2624328"/>
              <a:ext cx="2144953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Executives identified</a:t>
              </a:r>
            </a:p>
          </p:txBody>
        </p:sp>
      </p:grpSp>
      <p:grpSp>
        <p:nvGrpSpPr>
          <p:cNvPr id="15" name="#if headline_stats.2.value"/>
          <p:cNvGrpSpPr/>
          <p:nvPr/>
        </p:nvGrpSpPr>
        <p:grpSpPr>
          <a:xfrm>
            <a:off x="6210146" y="1783080"/>
            <a:ext cx="2602153" cy="1280160"/>
            <a:chOff x="6210146" y="1783080"/>
            <a:chExt cx="2602153" cy="1280160"/>
          </a:xfrm>
        </p:grpSpPr>
        <p:sp>
          <p:nvSpPr>
            <p:cNvPr id="16" name="Rectangle 15"/>
            <p:cNvSpPr/>
            <p:nvPr/>
          </p:nvSpPr>
          <p:spPr>
            <a:xfrm>
              <a:off x="6210146" y="1783080"/>
              <a:ext cx="2602153" cy="128016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210146" y="1783080"/>
              <a:ext cx="2602153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8" name="TAG_HEADLINE_STATS.2.VALUE"/>
            <p:cNvSpPr txBox="1"/>
            <p:nvPr/>
          </p:nvSpPr>
          <p:spPr>
            <a:xfrm>
              <a:off x="6466178" y="1965960"/>
              <a:ext cx="2144953" cy="62179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4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31</a:t>
              </a:r>
            </a:p>
          </p:txBody>
        </p:sp>
        <p:sp>
          <p:nvSpPr>
            <p:cNvPr id="19" name="TAG_HEADLINE_STATS.2.LABEL"/>
            <p:cNvSpPr txBox="1"/>
            <p:nvPr/>
          </p:nvSpPr>
          <p:spPr>
            <a:xfrm>
              <a:off x="6466178" y="2624328"/>
              <a:ext cx="2144953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Strong fit with the brief</a:t>
              </a:r>
            </a:p>
          </p:txBody>
        </p:sp>
      </p:grpSp>
      <p:grpSp>
        <p:nvGrpSpPr>
          <p:cNvPr id="20" name="#if headline_stats.3.value"/>
          <p:cNvGrpSpPr/>
          <p:nvPr/>
        </p:nvGrpSpPr>
        <p:grpSpPr>
          <a:xfrm>
            <a:off x="9040899" y="1783080"/>
            <a:ext cx="2602153" cy="1280160"/>
            <a:chOff x="9040899" y="1783080"/>
            <a:chExt cx="2602153" cy="1280160"/>
          </a:xfrm>
        </p:grpSpPr>
        <p:sp>
          <p:nvSpPr>
            <p:cNvPr id="21" name="Rectangle 20"/>
            <p:cNvSpPr/>
            <p:nvPr/>
          </p:nvSpPr>
          <p:spPr>
            <a:xfrm>
              <a:off x="9040899" y="1783080"/>
              <a:ext cx="2602153" cy="128016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040899" y="1783080"/>
              <a:ext cx="2602153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3" name="TAG_HEADLINE_STATS.3.VALUE"/>
            <p:cNvSpPr txBox="1"/>
            <p:nvPr/>
          </p:nvSpPr>
          <p:spPr>
            <a:xfrm>
              <a:off x="9296931" y="1965960"/>
              <a:ext cx="2144953" cy="62179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/>
              <a:r>
                <a:rPr sz="34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24%</a:t>
              </a:r>
            </a:p>
          </p:txBody>
        </p:sp>
        <p:sp>
          <p:nvSpPr>
            <p:cNvPr id="24" name="TAG_HEADLINE_STATS.3.LABEL"/>
            <p:cNvSpPr txBox="1"/>
            <p:nvPr/>
          </p:nvSpPr>
          <p:spPr>
            <a:xfrm>
              <a:off x="9296931" y="2624328"/>
              <a:ext cx="2144953" cy="34747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95000"/>
                </a:lnSpc>
              </a:pPr>
              <a:r>
                <a:rPr sz="900" b="1" i="0" cap="all" spc="10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Women in the pool</a:t>
              </a:r>
            </a:p>
          </p:txBody>
        </p:sp>
      </p:grpSp>
      <p:grpSp>
        <p:nvGrpSpPr>
          <p:cNvPr id="25" name="#if overview_summary"/>
          <p:cNvGrpSpPr/>
          <p:nvPr/>
        </p:nvGrpSpPr>
        <p:grpSpPr>
          <a:xfrm>
            <a:off x="548640" y="3383280"/>
            <a:ext cx="3931920" cy="2788920"/>
            <a:chOff x="548640" y="3383280"/>
            <a:chExt cx="3931920" cy="2788920"/>
          </a:xfrm>
        </p:grpSpPr>
        <p:sp>
          <p:nvSpPr>
            <p:cNvPr id="26" name="Rectangle 25"/>
            <p:cNvSpPr/>
            <p:nvPr/>
          </p:nvSpPr>
          <p:spPr>
            <a:xfrm>
              <a:off x="548640" y="3383280"/>
              <a:ext cx="54864" cy="1737360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822960" y="3383280"/>
              <a:ext cx="365760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In summary</a:t>
              </a:r>
            </a:p>
          </p:txBody>
        </p:sp>
        <p:sp>
          <p:nvSpPr>
            <p:cNvPr id="28" name="TAG_OVERVIEW_SUMMARY"/>
            <p:cNvSpPr txBox="1"/>
            <p:nvPr/>
          </p:nvSpPr>
          <p:spPr>
            <a:xfrm>
              <a:off x="822960" y="3694176"/>
              <a:ext cx="3566160" cy="247802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8000"/>
                </a:lnSpc>
              </a:pPr>
              <a:r>
                <a:rPr sz="1600" b="0" i="0">
                  <a:solidFill>
                    <a:srgbClr val="2E3338"/>
                  </a:solidFill>
                  <a:latin typeface="Cambria"/>
                  <a:ea typeface="Cambria"/>
                  <a:cs typeface="Cambria"/>
                </a:rPr>
                <a:t>A deep but concentrated market: most strong-fit leaders sit in food manufacturing and third-party logistics, and few have led a network redesign at Brackenfield's scale.</a:t>
              </a:r>
            </a:p>
          </p:txBody>
        </p:sp>
      </p:grpSp>
      <p:grpSp>
        <p:nvGrpSpPr>
          <p:cNvPr id="29" name="#if overview_points"/>
          <p:cNvGrpSpPr/>
          <p:nvPr/>
        </p:nvGrpSpPr>
        <p:grpSpPr>
          <a:xfrm>
            <a:off x="4800600" y="3383280"/>
            <a:ext cx="6842455" cy="2788920"/>
            <a:chOff x="4800600" y="3383280"/>
            <a:chExt cx="6842455" cy="2788920"/>
          </a:xfrm>
        </p:grpSpPr>
        <p:sp>
          <p:nvSpPr>
            <p:cNvPr id="30" name="Rectangle 29"/>
            <p:cNvSpPr/>
            <p:nvPr/>
          </p:nvSpPr>
          <p:spPr>
            <a:xfrm>
              <a:off x="4800600" y="3383280"/>
              <a:ext cx="6842455" cy="2788920"/>
            </a:xfrm>
            <a:prstGeom prst="rect">
              <a:avLst/>
            </a:prstGeom>
            <a:solidFill>
              <a:srgbClr val="F2F3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074920" y="3584448"/>
              <a:ext cx="6293815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What the map shows</a:t>
              </a:r>
            </a:p>
          </p:txBody>
        </p:sp>
        <p:sp>
          <p:nvSpPr>
            <p:cNvPr id="32" name="TAG_OVERVIEW_POINTS_BLOCK"/>
            <p:cNvSpPr txBox="1"/>
            <p:nvPr/>
          </p:nvSpPr>
          <p:spPr>
            <a:xfrm>
              <a:off x="5074920" y="3895344"/>
              <a:ext cx="6293815" cy="213055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3000"/>
                </a:lnSpc>
                <a:spcAft>
                  <a:spcPts val="700"/>
                </a:spcAft>
                <a:buClr>
                  <a:srgbClr val="5F6B77"/>
                </a:buClr>
                <a:buChar char="•"/>
              </a:pPr>
              <a:r>
                <a:rPr sz="11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Food manufacturers hold 38% of the executives identified, mostly in operations-led supply chain roles</a:t>
              </a:r>
            </a:p>
            <a:p>
              <a:pPr algn="l" marL="164592" indent="-164592">
                <a:lnSpc>
                  <a:spcPct val="103000"/>
                </a:lnSpc>
                <a:spcAft>
                  <a:spcPts val="700"/>
                </a:spcAft>
                <a:buClr>
                  <a:srgbClr val="5F6B77"/>
                </a:buClr>
                <a:buChar char="•"/>
              </a:pPr>
              <a:r>
                <a:rPr sz="11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Third-party logistics leaders bring network design depth but less experience of fresh and chilled product</a:t>
              </a:r>
            </a:p>
            <a:p>
              <a:pPr algn="l" marL="164592" indent="-164592">
                <a:lnSpc>
                  <a:spcPct val="103000"/>
                </a:lnSpc>
                <a:spcAft>
                  <a:spcPts val="700"/>
                </a:spcAft>
                <a:buClr>
                  <a:srgbClr val="5F6B77"/>
                </a:buClr>
                <a:buChar char="•"/>
              </a:pPr>
              <a:r>
                <a:rPr sz="11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Ten of the 31 strong-fit executives are based in the Netherlands, Denmark or Germany</a:t>
              </a:r>
            </a:p>
            <a:p>
              <a:pPr algn="l" marL="164592" indent="-164592">
                <a:lnSpc>
                  <a:spcPct val="103000"/>
                </a:lnSpc>
                <a:spcAft>
                  <a:spcPts val="700"/>
                </a:spcAft>
                <a:buClr>
                  <a:srgbClr val="5F6B77"/>
                </a:buClr>
                <a:buChar char="•"/>
              </a:pPr>
              <a:r>
                <a:rPr sz="11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Several leaders at Tolland Marine &amp; Energy have run complex multi-site logistics networks</a:t>
              </a:r>
            </a:p>
            <a:p>
              <a:pPr algn="l" marL="164592" indent="-164592">
                <a:lnSpc>
                  <a:spcPct val="103000"/>
                </a:lnSpc>
                <a:spcAft>
                  <a:spcPts val="700"/>
                </a:spcAft>
                <a:buClr>
                  <a:srgbClr val="5F6B77"/>
                </a:buClr>
                <a:buChar char="•"/>
              </a:pPr>
              <a:r>
                <a:rPr sz="11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Retail supply chain directors are numerous but tend to lack manufacturing exposure</a:t>
              </a:r>
            </a:p>
          </p:txBody>
        </p:sp>
      </p:grpSp>
      <p:sp>
        <p:nvSpPr>
          <p:cNvPr id="33" name="Rectangle 32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Figures from the research as at the report date  ·  Template by Formatix.AI — formatix.ai/templates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Brackenfield Foods Group  ·  Talent mapping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Market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68580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Where the talent sits</a:t>
            </a:r>
          </a:p>
        </p:txBody>
      </p:sp>
      <p:sp>
        <p:nvSpPr>
          <p:cNvPr id="6" name="TAG_MAP_NOTE"/>
          <p:cNvSpPr txBox="1"/>
          <p:nvPr/>
        </p:nvSpPr>
        <p:spPr>
          <a:xfrm>
            <a:off x="7525512" y="1097280"/>
            <a:ext cx="4114800" cy="45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r">
              <a:lnSpc>
                <a:spcPct val="100000"/>
              </a:lnSpc>
            </a:pPr>
            <a:r>
              <a:rPr sz="95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Executives at director level and above with end-to-end supply chain scope</a:t>
            </a:r>
          </a:p>
        </p:txBody>
      </p:sp>
      <p:grpSp>
        <p:nvGrpSpPr>
          <p:cNvPr id="7" name="#if segments.0"/>
          <p:cNvGrpSpPr/>
          <p:nvPr/>
        </p:nvGrpSpPr>
        <p:grpSpPr>
          <a:xfrm>
            <a:off x="548640" y="1783080"/>
            <a:ext cx="3545738" cy="2080260"/>
            <a:chOff x="548640" y="1783080"/>
            <a:chExt cx="3545738" cy="2080260"/>
          </a:xfrm>
        </p:grpSpPr>
        <p:sp>
          <p:nvSpPr>
            <p:cNvPr id="8" name="Rectangle 7"/>
            <p:cNvSpPr/>
            <p:nvPr/>
          </p:nvSpPr>
          <p:spPr>
            <a:xfrm>
              <a:off x="548640" y="1783080"/>
              <a:ext cx="3545738" cy="2080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48640" y="1783080"/>
              <a:ext cx="3545738" cy="5120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" name="TAG_SEGMENTS.0.NAME"/>
            <p:cNvSpPr txBox="1"/>
            <p:nvPr/>
          </p:nvSpPr>
          <p:spPr>
            <a:xfrm>
              <a:off x="731520" y="1819656"/>
              <a:ext cx="2402738" cy="43891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15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Food manufacturing</a:t>
              </a:r>
            </a:p>
          </p:txBody>
        </p:sp>
        <p:grpSp>
          <p:nvGrpSpPr>
            <p:cNvPr id="11" name="#if segments.0.count"/>
            <p:cNvGrpSpPr/>
            <p:nvPr/>
          </p:nvGrpSpPr>
          <p:grpSpPr>
            <a:xfrm>
              <a:off x="3225698" y="1901952"/>
              <a:ext cx="713232" cy="274320"/>
              <a:chOff x="3225698" y="1901952"/>
              <a:chExt cx="713232" cy="274320"/>
            </a:xfrm>
          </p:grpSpPr>
          <p:sp>
            <p:nvSpPr>
              <p:cNvPr id="12" name="TAG_SEGMENTS.0.COUNT"/>
              <p:cNvSpPr/>
              <p:nvPr/>
            </p:nvSpPr>
            <p:spPr>
              <a:xfrm>
                <a:off x="3225698" y="1901952"/>
                <a:ext cx="713232" cy="274320"/>
              </a:xfrm>
              <a:prstGeom prst="round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  <a:r>
                  <a:rPr sz="1100" b="1" i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71</a:t>
                </a:r>
              </a:p>
            </p:txBody>
          </p:sp>
        </p:grpSp>
        <p:grpSp>
          <p:nvGrpSpPr>
            <p:cNvPr id="13" name="#if segments.0.organisations.0"/>
            <p:cNvGrpSpPr/>
            <p:nvPr/>
          </p:nvGrpSpPr>
          <p:grpSpPr>
            <a:xfrm>
              <a:off x="731520" y="2386584"/>
              <a:ext cx="3179978" cy="246888"/>
              <a:chOff x="731520" y="2386584"/>
              <a:chExt cx="3179978" cy="246888"/>
            </a:xfrm>
          </p:grpSpPr>
          <p:sp>
            <p:nvSpPr>
              <p:cNvPr id="14" name="TAG_SEGMENTS.0.ORGANISATIONS.0.NAME"/>
              <p:cNvSpPr txBox="1"/>
              <p:nvPr/>
            </p:nvSpPr>
            <p:spPr>
              <a:xfrm>
                <a:off x="731520" y="2386584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Harwell Dairy Group</a:t>
                </a:r>
              </a:p>
            </p:txBody>
          </p:sp>
          <p:sp>
            <p:nvSpPr>
              <p:cNvPr id="15" name="TAG_SEGMENTS.0.ORGANISATIONS.0.COUNT"/>
              <p:cNvSpPr txBox="1"/>
              <p:nvPr/>
            </p:nvSpPr>
            <p:spPr>
              <a:xfrm>
                <a:off x="3362858" y="2386584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18</a:t>
                </a:r>
              </a:p>
            </p:txBody>
          </p:sp>
        </p:grpSp>
        <p:grpSp>
          <p:nvGrpSpPr>
            <p:cNvPr id="16" name="#if segments.0.organisations.1"/>
            <p:cNvGrpSpPr/>
            <p:nvPr/>
          </p:nvGrpSpPr>
          <p:grpSpPr>
            <a:xfrm>
              <a:off x="731520" y="2651760"/>
              <a:ext cx="3179978" cy="265176"/>
              <a:chOff x="731520" y="2651760"/>
              <a:chExt cx="3179978" cy="26517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31520" y="2651760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18" name="TAG_SEGMENTS.0.ORGANISATIONS.1.NAME"/>
              <p:cNvSpPr txBox="1"/>
              <p:nvPr/>
            </p:nvSpPr>
            <p:spPr>
              <a:xfrm>
                <a:off x="731520" y="2670048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Kinloch Bakeries</a:t>
                </a:r>
              </a:p>
            </p:txBody>
          </p:sp>
          <p:sp>
            <p:nvSpPr>
              <p:cNvPr id="19" name="TAG_SEGMENTS.0.ORGANISATIONS.1.COUNT"/>
              <p:cNvSpPr txBox="1"/>
              <p:nvPr/>
            </p:nvSpPr>
            <p:spPr>
              <a:xfrm>
                <a:off x="3362858" y="2670048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15</a:t>
                </a:r>
              </a:p>
            </p:txBody>
          </p:sp>
        </p:grpSp>
        <p:grpSp>
          <p:nvGrpSpPr>
            <p:cNvPr id="20" name="#if segments.0.organisations.2"/>
            <p:cNvGrpSpPr/>
            <p:nvPr/>
          </p:nvGrpSpPr>
          <p:grpSpPr>
            <a:xfrm>
              <a:off x="731520" y="2935224"/>
              <a:ext cx="3179978" cy="265176"/>
              <a:chOff x="731520" y="2935224"/>
              <a:chExt cx="3179978" cy="26517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731520" y="2935224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22" name="TAG_SEGMENTS.0.ORGANISATIONS.2.NAME"/>
              <p:cNvSpPr txBox="1"/>
              <p:nvPr/>
            </p:nvSpPr>
            <p:spPr>
              <a:xfrm>
                <a:off x="731520" y="2953512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Merrowfield Foods</a:t>
                </a:r>
              </a:p>
            </p:txBody>
          </p:sp>
          <p:sp>
            <p:nvSpPr>
              <p:cNvPr id="23" name="TAG_SEGMENTS.0.ORGANISATIONS.2.COUNT"/>
              <p:cNvSpPr txBox="1"/>
              <p:nvPr/>
            </p:nvSpPr>
            <p:spPr>
              <a:xfrm>
                <a:off x="3362858" y="2953512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14</a:t>
                </a:r>
              </a:p>
            </p:txBody>
          </p:sp>
        </p:grpSp>
        <p:grpSp>
          <p:nvGrpSpPr>
            <p:cNvPr id="24" name="#if segments.0.organisations.3"/>
            <p:cNvGrpSpPr/>
            <p:nvPr/>
          </p:nvGrpSpPr>
          <p:grpSpPr>
            <a:xfrm>
              <a:off x="731520" y="3218688"/>
              <a:ext cx="3179978" cy="265176"/>
              <a:chOff x="731520" y="3218688"/>
              <a:chExt cx="3179978" cy="265176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731520" y="3218688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26" name="TAG_SEGMENTS.0.ORGANISATIONS.3.NAME"/>
              <p:cNvSpPr txBox="1"/>
              <p:nvPr/>
            </p:nvSpPr>
            <p:spPr>
              <a:xfrm>
                <a:off x="731520" y="3236976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Ostrava Fresh</a:t>
                </a:r>
              </a:p>
            </p:txBody>
          </p:sp>
          <p:sp>
            <p:nvSpPr>
              <p:cNvPr id="27" name="TAG_SEGMENTS.0.ORGANISATIONS.3.COUNT"/>
              <p:cNvSpPr txBox="1"/>
              <p:nvPr/>
            </p:nvSpPr>
            <p:spPr>
              <a:xfrm>
                <a:off x="3362858" y="3236976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13</a:t>
                </a:r>
              </a:p>
            </p:txBody>
          </p:sp>
        </p:grpSp>
        <p:grpSp>
          <p:nvGrpSpPr>
            <p:cNvPr id="28" name="#if segments.0.organisations.4"/>
            <p:cNvGrpSpPr/>
            <p:nvPr/>
          </p:nvGrpSpPr>
          <p:grpSpPr>
            <a:xfrm>
              <a:off x="731520" y="3502152"/>
              <a:ext cx="3179978" cy="265176"/>
              <a:chOff x="731520" y="3502152"/>
              <a:chExt cx="3179978" cy="265176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731520" y="3502152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30" name="TAG_SEGMENTS.0.ORGANISATIONS.4.NAME"/>
              <p:cNvSpPr txBox="1"/>
              <p:nvPr/>
            </p:nvSpPr>
            <p:spPr>
              <a:xfrm>
                <a:off x="731520" y="3520440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Pennard Provisions</a:t>
                </a:r>
              </a:p>
            </p:txBody>
          </p:sp>
          <p:sp>
            <p:nvSpPr>
              <p:cNvPr id="31" name="TAG_SEGMENTS.0.ORGANISATIONS.4.COUNT"/>
              <p:cNvSpPr txBox="1"/>
              <p:nvPr/>
            </p:nvSpPr>
            <p:spPr>
              <a:xfrm>
                <a:off x="3362858" y="3520440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11</a:t>
                </a:r>
              </a:p>
            </p:txBody>
          </p:sp>
        </p:grpSp>
      </p:grpSp>
      <p:grpSp>
        <p:nvGrpSpPr>
          <p:cNvPr id="32" name="#if segments.1"/>
          <p:cNvGrpSpPr/>
          <p:nvPr/>
        </p:nvGrpSpPr>
        <p:grpSpPr>
          <a:xfrm>
            <a:off x="4322978" y="1783080"/>
            <a:ext cx="3545738" cy="2080260"/>
            <a:chOff x="4322978" y="1783080"/>
            <a:chExt cx="3545738" cy="2080260"/>
          </a:xfrm>
        </p:grpSpPr>
        <p:sp>
          <p:nvSpPr>
            <p:cNvPr id="33" name="Rectangle 32"/>
            <p:cNvSpPr/>
            <p:nvPr/>
          </p:nvSpPr>
          <p:spPr>
            <a:xfrm>
              <a:off x="4322978" y="1783080"/>
              <a:ext cx="3545738" cy="2080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322978" y="1783080"/>
              <a:ext cx="3545738" cy="5120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35" name="TAG_SEGMENTS.1.NAME"/>
            <p:cNvSpPr txBox="1"/>
            <p:nvPr/>
          </p:nvSpPr>
          <p:spPr>
            <a:xfrm>
              <a:off x="4505858" y="1819656"/>
              <a:ext cx="2402738" cy="43891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15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Supply Chain &amp; Logistics</a:t>
              </a:r>
            </a:p>
          </p:txBody>
        </p:sp>
        <p:grpSp>
          <p:nvGrpSpPr>
            <p:cNvPr id="36" name="#if segments.1.count"/>
            <p:cNvGrpSpPr/>
            <p:nvPr/>
          </p:nvGrpSpPr>
          <p:grpSpPr>
            <a:xfrm>
              <a:off x="7000036" y="1901952"/>
              <a:ext cx="713232" cy="274320"/>
              <a:chOff x="7000036" y="1901952"/>
              <a:chExt cx="713232" cy="274320"/>
            </a:xfrm>
          </p:grpSpPr>
          <p:sp>
            <p:nvSpPr>
              <p:cNvPr id="37" name="TAG_SEGMENTS.1.COUNT"/>
              <p:cNvSpPr/>
              <p:nvPr/>
            </p:nvSpPr>
            <p:spPr>
              <a:xfrm>
                <a:off x="7000036" y="1901952"/>
                <a:ext cx="713232" cy="274320"/>
              </a:xfrm>
              <a:prstGeom prst="round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  <a:r>
                  <a:rPr sz="1100" b="1" i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44</a:t>
                </a:r>
              </a:p>
            </p:txBody>
          </p:sp>
        </p:grpSp>
        <p:grpSp>
          <p:nvGrpSpPr>
            <p:cNvPr id="38" name="#if segments.1.organisations.0"/>
            <p:cNvGrpSpPr/>
            <p:nvPr/>
          </p:nvGrpSpPr>
          <p:grpSpPr>
            <a:xfrm>
              <a:off x="4505858" y="2386584"/>
              <a:ext cx="3179978" cy="246888"/>
              <a:chOff x="4505858" y="2386584"/>
              <a:chExt cx="3179978" cy="246888"/>
            </a:xfrm>
          </p:grpSpPr>
          <p:sp>
            <p:nvSpPr>
              <p:cNvPr id="39" name="TAG_SEGMENTS.1.ORGANISATIONS.0.NAME"/>
              <p:cNvSpPr txBox="1"/>
              <p:nvPr/>
            </p:nvSpPr>
            <p:spPr>
              <a:xfrm>
                <a:off x="4505858" y="2386584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Castleway Logistics</a:t>
                </a:r>
              </a:p>
            </p:txBody>
          </p:sp>
          <p:sp>
            <p:nvSpPr>
              <p:cNvPr id="40" name="TAG_SEGMENTS.1.ORGANISATIONS.0.COUNT"/>
              <p:cNvSpPr txBox="1"/>
              <p:nvPr/>
            </p:nvSpPr>
            <p:spPr>
              <a:xfrm>
                <a:off x="7137196" y="2386584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14</a:t>
                </a:r>
              </a:p>
            </p:txBody>
          </p:sp>
        </p:grpSp>
        <p:grpSp>
          <p:nvGrpSpPr>
            <p:cNvPr id="41" name="#if segments.1.organisations.1"/>
            <p:cNvGrpSpPr/>
            <p:nvPr/>
          </p:nvGrpSpPr>
          <p:grpSpPr>
            <a:xfrm>
              <a:off x="4505858" y="2651760"/>
              <a:ext cx="3179978" cy="265176"/>
              <a:chOff x="4505858" y="2651760"/>
              <a:chExt cx="3179978" cy="265176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4505858" y="2651760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43" name="TAG_SEGMENTS.1.ORGANISATIONS.1.NAME"/>
              <p:cNvSpPr txBox="1"/>
              <p:nvPr/>
            </p:nvSpPr>
            <p:spPr>
              <a:xfrm>
                <a:off x="4505858" y="2670048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Norrland Freight</a:t>
                </a:r>
              </a:p>
            </p:txBody>
          </p:sp>
          <p:sp>
            <p:nvSpPr>
              <p:cNvPr id="44" name="TAG_SEGMENTS.1.ORGANISATIONS.1.COUNT"/>
              <p:cNvSpPr txBox="1"/>
              <p:nvPr/>
            </p:nvSpPr>
            <p:spPr>
              <a:xfrm>
                <a:off x="7137196" y="2670048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12</a:t>
                </a:r>
              </a:p>
            </p:txBody>
          </p:sp>
        </p:grpSp>
        <p:grpSp>
          <p:nvGrpSpPr>
            <p:cNvPr id="45" name="#if segments.1.organisations.2"/>
            <p:cNvGrpSpPr/>
            <p:nvPr/>
          </p:nvGrpSpPr>
          <p:grpSpPr>
            <a:xfrm>
              <a:off x="4505858" y="2935224"/>
              <a:ext cx="3179978" cy="265176"/>
              <a:chOff x="4505858" y="2935224"/>
              <a:chExt cx="3179978" cy="265176"/>
            </a:xfrm>
          </p:grpSpPr>
          <p:sp>
            <p:nvSpPr>
              <p:cNvPr id="46" name="Rectangle 45"/>
              <p:cNvSpPr/>
              <p:nvPr/>
            </p:nvSpPr>
            <p:spPr>
              <a:xfrm>
                <a:off x="4505858" y="2935224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47" name="TAG_SEGMENTS.1.ORGANISATIONS.2.NAME"/>
              <p:cNvSpPr txBox="1"/>
              <p:nvPr/>
            </p:nvSpPr>
            <p:spPr>
              <a:xfrm>
                <a:off x="4505858" y="2953512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Brightwater Cold Chain</a:t>
                </a:r>
              </a:p>
            </p:txBody>
          </p:sp>
          <p:sp>
            <p:nvSpPr>
              <p:cNvPr id="48" name="TAG_SEGMENTS.1.ORGANISATIONS.2.COUNT"/>
              <p:cNvSpPr txBox="1"/>
              <p:nvPr/>
            </p:nvSpPr>
            <p:spPr>
              <a:xfrm>
                <a:off x="7137196" y="2953512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10</a:t>
                </a:r>
              </a:p>
            </p:txBody>
          </p:sp>
        </p:grpSp>
        <p:grpSp>
          <p:nvGrpSpPr>
            <p:cNvPr id="49" name="#if segments.1.organisations.3"/>
            <p:cNvGrpSpPr/>
            <p:nvPr/>
          </p:nvGrpSpPr>
          <p:grpSpPr>
            <a:xfrm>
              <a:off x="4505858" y="3218688"/>
              <a:ext cx="3179978" cy="265176"/>
              <a:chOff x="4505858" y="3218688"/>
              <a:chExt cx="3179978" cy="265176"/>
            </a:xfrm>
          </p:grpSpPr>
          <p:sp>
            <p:nvSpPr>
              <p:cNvPr id="50" name="Rectangle 49"/>
              <p:cNvSpPr/>
              <p:nvPr/>
            </p:nvSpPr>
            <p:spPr>
              <a:xfrm>
                <a:off x="4505858" y="3218688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51" name="TAG_SEGMENTS.1.ORGANISATIONS.3.NAME"/>
              <p:cNvSpPr txBox="1"/>
              <p:nvPr/>
            </p:nvSpPr>
            <p:spPr>
              <a:xfrm>
                <a:off x="4505858" y="3236976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Selbourne Distribution</a:t>
                </a:r>
              </a:p>
            </p:txBody>
          </p:sp>
          <p:sp>
            <p:nvSpPr>
              <p:cNvPr id="52" name="TAG_SEGMENTS.1.ORGANISATIONS.3.COUNT"/>
              <p:cNvSpPr txBox="1"/>
              <p:nvPr/>
            </p:nvSpPr>
            <p:spPr>
              <a:xfrm>
                <a:off x="7137196" y="3236976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8</a:t>
                </a:r>
              </a:p>
            </p:txBody>
          </p:sp>
        </p:grpSp>
      </p:grpSp>
      <p:grpSp>
        <p:nvGrpSpPr>
          <p:cNvPr id="57" name="#if segments.2"/>
          <p:cNvGrpSpPr/>
          <p:nvPr/>
        </p:nvGrpSpPr>
        <p:grpSpPr>
          <a:xfrm>
            <a:off x="8097316" y="1783080"/>
            <a:ext cx="3545738" cy="2080260"/>
            <a:chOff x="8097316" y="1783080"/>
            <a:chExt cx="3545738" cy="2080260"/>
          </a:xfrm>
        </p:grpSpPr>
        <p:sp>
          <p:nvSpPr>
            <p:cNvPr id="58" name="Rectangle 57"/>
            <p:cNvSpPr/>
            <p:nvPr/>
          </p:nvSpPr>
          <p:spPr>
            <a:xfrm>
              <a:off x="8097316" y="1783080"/>
              <a:ext cx="3545738" cy="2080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8097316" y="1783080"/>
              <a:ext cx="3545738" cy="5120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60" name="TAG_SEGMENTS.2.NAME"/>
            <p:cNvSpPr txBox="1"/>
            <p:nvPr/>
          </p:nvSpPr>
          <p:spPr>
            <a:xfrm>
              <a:off x="8280196" y="1819656"/>
              <a:ext cx="2402738" cy="43891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15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Consumer goods</a:t>
              </a:r>
            </a:p>
          </p:txBody>
        </p:sp>
        <p:grpSp>
          <p:nvGrpSpPr>
            <p:cNvPr id="61" name="#if segments.2.count"/>
            <p:cNvGrpSpPr/>
            <p:nvPr/>
          </p:nvGrpSpPr>
          <p:grpSpPr>
            <a:xfrm>
              <a:off x="10774374" y="1901952"/>
              <a:ext cx="713232" cy="274320"/>
              <a:chOff x="10774374" y="1901952"/>
              <a:chExt cx="713232" cy="274320"/>
            </a:xfrm>
          </p:grpSpPr>
          <p:sp>
            <p:nvSpPr>
              <p:cNvPr id="62" name="TAG_SEGMENTS.2.COUNT"/>
              <p:cNvSpPr/>
              <p:nvPr/>
            </p:nvSpPr>
            <p:spPr>
              <a:xfrm>
                <a:off x="10774374" y="1901952"/>
                <a:ext cx="713232" cy="274320"/>
              </a:xfrm>
              <a:prstGeom prst="round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  <a:r>
                  <a:rPr sz="1100" b="1" i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29</a:t>
                </a:r>
              </a:p>
            </p:txBody>
          </p:sp>
        </p:grpSp>
        <p:grpSp>
          <p:nvGrpSpPr>
            <p:cNvPr id="63" name="#if segments.2.organisations.0"/>
            <p:cNvGrpSpPr/>
            <p:nvPr/>
          </p:nvGrpSpPr>
          <p:grpSpPr>
            <a:xfrm>
              <a:off x="8280196" y="2386584"/>
              <a:ext cx="3179978" cy="246888"/>
              <a:chOff x="8280196" y="2386584"/>
              <a:chExt cx="3179978" cy="246888"/>
            </a:xfrm>
          </p:grpSpPr>
          <p:sp>
            <p:nvSpPr>
              <p:cNvPr id="64" name="TAG_SEGMENTS.2.ORGANISATIONS.0.NAME"/>
              <p:cNvSpPr txBox="1"/>
              <p:nvPr/>
            </p:nvSpPr>
            <p:spPr>
              <a:xfrm>
                <a:off x="8280196" y="2386584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Averley Brands</a:t>
                </a:r>
              </a:p>
            </p:txBody>
          </p:sp>
          <p:sp>
            <p:nvSpPr>
              <p:cNvPr id="65" name="TAG_SEGMENTS.2.ORGANISATIONS.0.COUNT"/>
              <p:cNvSpPr txBox="1"/>
              <p:nvPr/>
            </p:nvSpPr>
            <p:spPr>
              <a:xfrm>
                <a:off x="10911534" y="2386584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11</a:t>
                </a:r>
              </a:p>
            </p:txBody>
          </p:sp>
        </p:grpSp>
        <p:grpSp>
          <p:nvGrpSpPr>
            <p:cNvPr id="66" name="#if segments.2.organisations.1"/>
            <p:cNvGrpSpPr/>
            <p:nvPr/>
          </p:nvGrpSpPr>
          <p:grpSpPr>
            <a:xfrm>
              <a:off x="8280196" y="2651760"/>
              <a:ext cx="3179978" cy="265176"/>
              <a:chOff x="8280196" y="2651760"/>
              <a:chExt cx="3179978" cy="265176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8280196" y="2651760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68" name="TAG_SEGMENTS.2.ORGANISATIONS.1.NAME"/>
              <p:cNvSpPr txBox="1"/>
              <p:nvPr/>
            </p:nvSpPr>
            <p:spPr>
              <a:xfrm>
                <a:off x="8280196" y="2670048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Quarry Hill Consumer</a:t>
                </a:r>
              </a:p>
            </p:txBody>
          </p:sp>
          <p:sp>
            <p:nvSpPr>
              <p:cNvPr id="69" name="TAG_SEGMENTS.2.ORGANISATIONS.1.COUNT"/>
              <p:cNvSpPr txBox="1"/>
              <p:nvPr/>
            </p:nvSpPr>
            <p:spPr>
              <a:xfrm>
                <a:off x="10911534" y="2670048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10</a:t>
                </a:r>
              </a:p>
            </p:txBody>
          </p:sp>
        </p:grpSp>
        <p:grpSp>
          <p:nvGrpSpPr>
            <p:cNvPr id="70" name="#if segments.2.organisations.2"/>
            <p:cNvGrpSpPr/>
            <p:nvPr/>
          </p:nvGrpSpPr>
          <p:grpSpPr>
            <a:xfrm>
              <a:off x="8280196" y="2935224"/>
              <a:ext cx="3179978" cy="265176"/>
              <a:chOff x="8280196" y="2935224"/>
              <a:chExt cx="3179978" cy="265176"/>
            </a:xfrm>
          </p:grpSpPr>
          <p:sp>
            <p:nvSpPr>
              <p:cNvPr id="71" name="Rectangle 70"/>
              <p:cNvSpPr/>
              <p:nvPr/>
            </p:nvSpPr>
            <p:spPr>
              <a:xfrm>
                <a:off x="8280196" y="2935224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72" name="TAG_SEGMENTS.2.ORGANISATIONS.2.NAME"/>
              <p:cNvSpPr txBox="1"/>
              <p:nvPr/>
            </p:nvSpPr>
            <p:spPr>
              <a:xfrm>
                <a:off x="8280196" y="2953512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Lindqvist Home</a:t>
                </a:r>
              </a:p>
            </p:txBody>
          </p:sp>
          <p:sp>
            <p:nvSpPr>
              <p:cNvPr id="73" name="TAG_SEGMENTS.2.ORGANISATIONS.2.COUNT"/>
              <p:cNvSpPr txBox="1"/>
              <p:nvPr/>
            </p:nvSpPr>
            <p:spPr>
              <a:xfrm>
                <a:off x="10911534" y="2953512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8</a:t>
                </a:r>
              </a:p>
            </p:txBody>
          </p:sp>
        </p:grpSp>
      </p:grpSp>
      <p:grpSp>
        <p:nvGrpSpPr>
          <p:cNvPr id="82" name="#if segments.3"/>
          <p:cNvGrpSpPr/>
          <p:nvPr/>
        </p:nvGrpSpPr>
        <p:grpSpPr>
          <a:xfrm>
            <a:off x="548640" y="4091940"/>
            <a:ext cx="3545738" cy="2080260"/>
            <a:chOff x="548640" y="4091940"/>
            <a:chExt cx="3545738" cy="2080260"/>
          </a:xfrm>
        </p:grpSpPr>
        <p:sp>
          <p:nvSpPr>
            <p:cNvPr id="83" name="Rectangle 82"/>
            <p:cNvSpPr/>
            <p:nvPr/>
          </p:nvSpPr>
          <p:spPr>
            <a:xfrm>
              <a:off x="548640" y="4091940"/>
              <a:ext cx="3545738" cy="2080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4" name="Rectangle 83"/>
            <p:cNvSpPr/>
            <p:nvPr/>
          </p:nvSpPr>
          <p:spPr>
            <a:xfrm>
              <a:off x="548640" y="4091940"/>
              <a:ext cx="3545738" cy="5120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5" name="TAG_SEGMENTS.3.NAME"/>
            <p:cNvSpPr txBox="1"/>
            <p:nvPr/>
          </p:nvSpPr>
          <p:spPr>
            <a:xfrm>
              <a:off x="731520" y="4128516"/>
              <a:ext cx="2402738" cy="43891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15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Retail and grocery</a:t>
              </a:r>
            </a:p>
          </p:txBody>
        </p:sp>
        <p:grpSp>
          <p:nvGrpSpPr>
            <p:cNvPr id="86" name="#if segments.3.count"/>
            <p:cNvGrpSpPr/>
            <p:nvPr/>
          </p:nvGrpSpPr>
          <p:grpSpPr>
            <a:xfrm>
              <a:off x="3225698" y="4210812"/>
              <a:ext cx="713232" cy="274320"/>
              <a:chOff x="3225698" y="4210812"/>
              <a:chExt cx="713232" cy="274320"/>
            </a:xfrm>
          </p:grpSpPr>
          <p:sp>
            <p:nvSpPr>
              <p:cNvPr id="87" name="TAG_SEGMENTS.3.COUNT"/>
              <p:cNvSpPr/>
              <p:nvPr/>
            </p:nvSpPr>
            <p:spPr>
              <a:xfrm>
                <a:off x="3225698" y="4210812"/>
                <a:ext cx="713232" cy="274320"/>
              </a:xfrm>
              <a:prstGeom prst="round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  <a:r>
                  <a:rPr sz="1100" b="1" i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22</a:t>
                </a:r>
              </a:p>
            </p:txBody>
          </p:sp>
        </p:grpSp>
        <p:grpSp>
          <p:nvGrpSpPr>
            <p:cNvPr id="88" name="#if segments.3.organisations.0"/>
            <p:cNvGrpSpPr/>
            <p:nvPr/>
          </p:nvGrpSpPr>
          <p:grpSpPr>
            <a:xfrm>
              <a:off x="731520" y="4695444"/>
              <a:ext cx="3179978" cy="246888"/>
              <a:chOff x="731520" y="4695444"/>
              <a:chExt cx="3179978" cy="246888"/>
            </a:xfrm>
          </p:grpSpPr>
          <p:sp>
            <p:nvSpPr>
              <p:cNvPr id="89" name="TAG_SEGMENTS.3.ORGANISATIONS.0.NAME"/>
              <p:cNvSpPr txBox="1"/>
              <p:nvPr/>
            </p:nvSpPr>
            <p:spPr>
              <a:xfrm>
                <a:off x="731520" y="4695444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Fairmead Stores</a:t>
                </a:r>
              </a:p>
            </p:txBody>
          </p:sp>
          <p:sp>
            <p:nvSpPr>
              <p:cNvPr id="90" name="TAG_SEGMENTS.3.ORGANISATIONS.0.COUNT"/>
              <p:cNvSpPr txBox="1"/>
              <p:nvPr/>
            </p:nvSpPr>
            <p:spPr>
              <a:xfrm>
                <a:off x="3362858" y="4695444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9</a:t>
                </a:r>
              </a:p>
            </p:txBody>
          </p:sp>
        </p:grpSp>
        <p:grpSp>
          <p:nvGrpSpPr>
            <p:cNvPr id="91" name="#if segments.3.organisations.1"/>
            <p:cNvGrpSpPr/>
            <p:nvPr/>
          </p:nvGrpSpPr>
          <p:grpSpPr>
            <a:xfrm>
              <a:off x="731520" y="4960620"/>
              <a:ext cx="3179978" cy="265176"/>
              <a:chOff x="731520" y="4960620"/>
              <a:chExt cx="3179978" cy="265176"/>
            </a:xfrm>
          </p:grpSpPr>
          <p:sp>
            <p:nvSpPr>
              <p:cNvPr id="92" name="Rectangle 91"/>
              <p:cNvSpPr/>
              <p:nvPr/>
            </p:nvSpPr>
            <p:spPr>
              <a:xfrm>
                <a:off x="731520" y="4960620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93" name="TAG_SEGMENTS.3.ORGANISATIONS.1.NAME"/>
              <p:cNvSpPr txBox="1"/>
              <p:nvPr/>
            </p:nvSpPr>
            <p:spPr>
              <a:xfrm>
                <a:off x="731520" y="4978908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Greyfriars Market</a:t>
                </a:r>
              </a:p>
            </p:txBody>
          </p:sp>
          <p:sp>
            <p:nvSpPr>
              <p:cNvPr id="94" name="TAG_SEGMENTS.3.ORGANISATIONS.1.COUNT"/>
              <p:cNvSpPr txBox="1"/>
              <p:nvPr/>
            </p:nvSpPr>
            <p:spPr>
              <a:xfrm>
                <a:off x="3362858" y="4978908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7</a:t>
                </a:r>
              </a:p>
            </p:txBody>
          </p:sp>
        </p:grpSp>
        <p:grpSp>
          <p:nvGrpSpPr>
            <p:cNvPr id="95" name="#if segments.3.organisations.2"/>
            <p:cNvGrpSpPr/>
            <p:nvPr/>
          </p:nvGrpSpPr>
          <p:grpSpPr>
            <a:xfrm>
              <a:off x="731520" y="5244084"/>
              <a:ext cx="3179978" cy="265176"/>
              <a:chOff x="731520" y="5244084"/>
              <a:chExt cx="3179978" cy="265176"/>
            </a:xfrm>
          </p:grpSpPr>
          <p:sp>
            <p:nvSpPr>
              <p:cNvPr id="96" name="Rectangle 95"/>
              <p:cNvSpPr/>
              <p:nvPr/>
            </p:nvSpPr>
            <p:spPr>
              <a:xfrm>
                <a:off x="731520" y="5244084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97" name="TAG_SEGMENTS.3.ORGANISATIONS.2.NAME"/>
              <p:cNvSpPr txBox="1"/>
              <p:nvPr/>
            </p:nvSpPr>
            <p:spPr>
              <a:xfrm>
                <a:off x="731520" y="5262372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Vanterpool Retail</a:t>
                </a:r>
              </a:p>
            </p:txBody>
          </p:sp>
          <p:sp>
            <p:nvSpPr>
              <p:cNvPr id="98" name="TAG_SEGMENTS.3.ORGANISATIONS.2.COUNT"/>
              <p:cNvSpPr txBox="1"/>
              <p:nvPr/>
            </p:nvSpPr>
            <p:spPr>
              <a:xfrm>
                <a:off x="3362858" y="5262372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6</a:t>
                </a:r>
              </a:p>
            </p:txBody>
          </p:sp>
        </p:grpSp>
      </p:grpSp>
      <p:grpSp>
        <p:nvGrpSpPr>
          <p:cNvPr id="107" name="#if segments.4"/>
          <p:cNvGrpSpPr/>
          <p:nvPr/>
        </p:nvGrpSpPr>
        <p:grpSpPr>
          <a:xfrm>
            <a:off x="4322978" y="4091940"/>
            <a:ext cx="3545738" cy="2080260"/>
            <a:chOff x="4322978" y="4091940"/>
            <a:chExt cx="3545738" cy="2080260"/>
          </a:xfrm>
        </p:grpSpPr>
        <p:sp>
          <p:nvSpPr>
            <p:cNvPr id="108" name="Rectangle 107"/>
            <p:cNvSpPr/>
            <p:nvPr/>
          </p:nvSpPr>
          <p:spPr>
            <a:xfrm>
              <a:off x="4322978" y="4091940"/>
              <a:ext cx="3545738" cy="2080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9" name="Rectangle 108"/>
            <p:cNvSpPr/>
            <p:nvPr/>
          </p:nvSpPr>
          <p:spPr>
            <a:xfrm>
              <a:off x="4322978" y="4091940"/>
              <a:ext cx="3545738" cy="5120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10" name="TAG_SEGMENTS.4.NAME"/>
            <p:cNvSpPr txBox="1"/>
            <p:nvPr/>
          </p:nvSpPr>
          <p:spPr>
            <a:xfrm>
              <a:off x="4505858" y="4128516"/>
              <a:ext cx="2402738" cy="43891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15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Energy and marine</a:t>
              </a:r>
            </a:p>
          </p:txBody>
        </p:sp>
        <p:grpSp>
          <p:nvGrpSpPr>
            <p:cNvPr id="111" name="#if segments.4.count"/>
            <p:cNvGrpSpPr/>
            <p:nvPr/>
          </p:nvGrpSpPr>
          <p:grpSpPr>
            <a:xfrm>
              <a:off x="7000036" y="4210812"/>
              <a:ext cx="713232" cy="274320"/>
              <a:chOff x="7000036" y="4210812"/>
              <a:chExt cx="713232" cy="274320"/>
            </a:xfrm>
          </p:grpSpPr>
          <p:sp>
            <p:nvSpPr>
              <p:cNvPr id="112" name="TAG_SEGMENTS.4.COUNT"/>
              <p:cNvSpPr/>
              <p:nvPr/>
            </p:nvSpPr>
            <p:spPr>
              <a:xfrm>
                <a:off x="7000036" y="4210812"/>
                <a:ext cx="713232" cy="274320"/>
              </a:xfrm>
              <a:prstGeom prst="round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  <a:r>
                  <a:rPr sz="1100" b="1" i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12</a:t>
                </a:r>
              </a:p>
            </p:txBody>
          </p:sp>
        </p:grpSp>
        <p:grpSp>
          <p:nvGrpSpPr>
            <p:cNvPr id="113" name="#if segments.4.organisations.0"/>
            <p:cNvGrpSpPr/>
            <p:nvPr/>
          </p:nvGrpSpPr>
          <p:grpSpPr>
            <a:xfrm>
              <a:off x="4505858" y="4695444"/>
              <a:ext cx="3179978" cy="246888"/>
              <a:chOff x="4505858" y="4695444"/>
              <a:chExt cx="3179978" cy="246888"/>
            </a:xfrm>
          </p:grpSpPr>
          <p:sp>
            <p:nvSpPr>
              <p:cNvPr id="114" name="TAG_SEGMENTS.4.ORGANISATIONS.0.NAME"/>
              <p:cNvSpPr txBox="1"/>
              <p:nvPr/>
            </p:nvSpPr>
            <p:spPr>
              <a:xfrm>
                <a:off x="4505858" y="4695444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Tolland Marine &amp; Energy</a:t>
                </a:r>
              </a:p>
            </p:txBody>
          </p:sp>
          <p:sp>
            <p:nvSpPr>
              <p:cNvPr id="115" name="TAG_SEGMENTS.4.ORGANISATIONS.0.COUNT"/>
              <p:cNvSpPr txBox="1"/>
              <p:nvPr/>
            </p:nvSpPr>
            <p:spPr>
              <a:xfrm>
                <a:off x="7137196" y="4695444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7</a:t>
                </a:r>
              </a:p>
            </p:txBody>
          </p:sp>
        </p:grpSp>
        <p:grpSp>
          <p:nvGrpSpPr>
            <p:cNvPr id="116" name="#if segments.4.organisations.1"/>
            <p:cNvGrpSpPr/>
            <p:nvPr/>
          </p:nvGrpSpPr>
          <p:grpSpPr>
            <a:xfrm>
              <a:off x="4505858" y="4960620"/>
              <a:ext cx="3179978" cy="265176"/>
              <a:chOff x="4505858" y="4960620"/>
              <a:chExt cx="3179978" cy="265176"/>
            </a:xfrm>
          </p:grpSpPr>
          <p:sp>
            <p:nvSpPr>
              <p:cNvPr id="117" name="Rectangle 116"/>
              <p:cNvSpPr/>
              <p:nvPr/>
            </p:nvSpPr>
            <p:spPr>
              <a:xfrm>
                <a:off x="4505858" y="4960620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118" name="TAG_SEGMENTS.4.ORGANISATIONS.1.NAME"/>
              <p:cNvSpPr txBox="1"/>
              <p:nvPr/>
            </p:nvSpPr>
            <p:spPr>
              <a:xfrm>
                <a:off x="4505858" y="4978908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Ellerby Offshore</a:t>
                </a:r>
              </a:p>
            </p:txBody>
          </p:sp>
          <p:sp>
            <p:nvSpPr>
              <p:cNvPr id="119" name="TAG_SEGMENTS.4.ORGANISATIONS.1.COUNT"/>
              <p:cNvSpPr txBox="1"/>
              <p:nvPr/>
            </p:nvSpPr>
            <p:spPr>
              <a:xfrm>
                <a:off x="7137196" y="4978908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5</a:t>
                </a:r>
              </a:p>
            </p:txBody>
          </p:sp>
        </p:grpSp>
      </p:grpSp>
      <p:grpSp>
        <p:nvGrpSpPr>
          <p:cNvPr id="132" name="#if segments.5"/>
          <p:cNvGrpSpPr/>
          <p:nvPr/>
        </p:nvGrpSpPr>
        <p:grpSpPr>
          <a:xfrm>
            <a:off x="8097316" y="4091940"/>
            <a:ext cx="3545738" cy="2080260"/>
            <a:chOff x="8097316" y="4091940"/>
            <a:chExt cx="3545738" cy="2080260"/>
          </a:xfrm>
        </p:grpSpPr>
        <p:sp>
          <p:nvSpPr>
            <p:cNvPr id="133" name="Rectangle 132"/>
            <p:cNvSpPr/>
            <p:nvPr/>
          </p:nvSpPr>
          <p:spPr>
            <a:xfrm>
              <a:off x="8097316" y="4091940"/>
              <a:ext cx="3545738" cy="20802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DFE0E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4" name="Rectangle 133"/>
            <p:cNvSpPr/>
            <p:nvPr/>
          </p:nvSpPr>
          <p:spPr>
            <a:xfrm>
              <a:off x="8097316" y="4091940"/>
              <a:ext cx="3545738" cy="512064"/>
            </a:xfrm>
            <a:prstGeom prst="rect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35" name="TAG_SEGMENTS.5.NAME"/>
            <p:cNvSpPr txBox="1"/>
            <p:nvPr/>
          </p:nvSpPr>
          <p:spPr>
            <a:xfrm>
              <a:off x="8280196" y="4128516"/>
              <a:ext cx="2402738" cy="438912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92000"/>
                </a:lnSpc>
              </a:pPr>
              <a:r>
                <a:rPr sz="1150" b="1" i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Life sciences</a:t>
              </a:r>
            </a:p>
          </p:txBody>
        </p:sp>
        <p:grpSp>
          <p:nvGrpSpPr>
            <p:cNvPr id="136" name="#if segments.5.count"/>
            <p:cNvGrpSpPr/>
            <p:nvPr/>
          </p:nvGrpSpPr>
          <p:grpSpPr>
            <a:xfrm>
              <a:off x="10774374" y="4210812"/>
              <a:ext cx="713232" cy="274320"/>
              <a:chOff x="10774374" y="4210812"/>
              <a:chExt cx="713232" cy="274320"/>
            </a:xfrm>
          </p:grpSpPr>
          <p:sp>
            <p:nvSpPr>
              <p:cNvPr id="137" name="TAG_SEGMENTS.5.COUNT"/>
              <p:cNvSpPr/>
              <p:nvPr/>
            </p:nvSpPr>
            <p:spPr>
              <a:xfrm>
                <a:off x="10774374" y="4210812"/>
                <a:ext cx="713232" cy="274320"/>
              </a:xfrm>
              <a:prstGeom prst="roundRect">
                <a:avLst/>
              </a:prstGeom>
              <a:solidFill>
                <a:srgbClr val="5F6B77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  <a:r>
                  <a:rPr sz="1100" b="1" i="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</a:rPr>
                  <a:t>8</a:t>
                </a:r>
              </a:p>
            </p:txBody>
          </p:sp>
        </p:grpSp>
        <p:grpSp>
          <p:nvGrpSpPr>
            <p:cNvPr id="138" name="#if segments.5.organisations.0"/>
            <p:cNvGrpSpPr/>
            <p:nvPr/>
          </p:nvGrpSpPr>
          <p:grpSpPr>
            <a:xfrm>
              <a:off x="8280196" y="4695444"/>
              <a:ext cx="3179978" cy="246888"/>
              <a:chOff x="8280196" y="4695444"/>
              <a:chExt cx="3179978" cy="246888"/>
            </a:xfrm>
          </p:grpSpPr>
          <p:sp>
            <p:nvSpPr>
              <p:cNvPr id="139" name="TAG_SEGMENTS.5.ORGANISATIONS.0.NAME"/>
              <p:cNvSpPr txBox="1"/>
              <p:nvPr/>
            </p:nvSpPr>
            <p:spPr>
              <a:xfrm>
                <a:off x="8280196" y="4695444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Corvane Pharma</a:t>
                </a:r>
              </a:p>
            </p:txBody>
          </p:sp>
          <p:sp>
            <p:nvSpPr>
              <p:cNvPr id="140" name="TAG_SEGMENTS.5.ORGANISATIONS.0.COUNT"/>
              <p:cNvSpPr txBox="1"/>
              <p:nvPr/>
            </p:nvSpPr>
            <p:spPr>
              <a:xfrm>
                <a:off x="10911534" y="4695444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5</a:t>
                </a:r>
              </a:p>
            </p:txBody>
          </p:sp>
        </p:grpSp>
        <p:grpSp>
          <p:nvGrpSpPr>
            <p:cNvPr id="141" name="#if segments.5.organisations.1"/>
            <p:cNvGrpSpPr/>
            <p:nvPr/>
          </p:nvGrpSpPr>
          <p:grpSpPr>
            <a:xfrm>
              <a:off x="8280196" y="4960620"/>
              <a:ext cx="3179978" cy="265176"/>
              <a:chOff x="8280196" y="4960620"/>
              <a:chExt cx="3179978" cy="265176"/>
            </a:xfrm>
          </p:grpSpPr>
          <p:sp>
            <p:nvSpPr>
              <p:cNvPr id="142" name="Rectangle 141"/>
              <p:cNvSpPr/>
              <p:nvPr/>
            </p:nvSpPr>
            <p:spPr>
              <a:xfrm>
                <a:off x="8280196" y="4960620"/>
                <a:ext cx="3179978" cy="9525"/>
              </a:xfrm>
              <a:prstGeom prst="rect">
                <a:avLst/>
              </a:prstGeom>
              <a:solidFill>
                <a:srgbClr val="DFE0E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 lIns="0" rIns="0" tIns="0" bIns="0" wrap="square">
                <a:noAutofit/>
              </a:bodyPr>
              <a:lstStyle/>
              <a:p>
                <a:pPr algn="ctr"/>
              </a:p>
            </p:txBody>
          </p:sp>
          <p:sp>
            <p:nvSpPr>
              <p:cNvPr id="143" name="TAG_SEGMENTS.5.ORGANISATIONS.1.NAME"/>
              <p:cNvSpPr txBox="1"/>
              <p:nvPr/>
            </p:nvSpPr>
            <p:spPr>
              <a:xfrm>
                <a:off x="8280196" y="4978908"/>
                <a:ext cx="2631338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l"/>
                <a:r>
                  <a:rPr sz="1050" b="0" i="0">
                    <a:solidFill>
                      <a:srgbClr val="1F2226"/>
                    </a:solidFill>
                    <a:latin typeface="Calibri"/>
                    <a:ea typeface="Calibri"/>
                    <a:cs typeface="Calibri"/>
                  </a:rPr>
                  <a:t>Rushmere Health</a:t>
                </a:r>
              </a:p>
            </p:txBody>
          </p:sp>
          <p:sp>
            <p:nvSpPr>
              <p:cNvPr id="144" name="TAG_SEGMENTS.5.ORGANISATIONS.1.COUNT"/>
              <p:cNvSpPr txBox="1"/>
              <p:nvPr/>
            </p:nvSpPr>
            <p:spPr>
              <a:xfrm>
                <a:off x="10911534" y="4978908"/>
                <a:ext cx="548640" cy="246888"/>
              </a:xfrm>
              <a:prstGeom prst="rect">
                <a:avLst/>
              </a:prstGeom>
              <a:noFill/>
            </p:spPr>
            <p:txBody>
              <a:bodyPr wrap="square" lIns="0" rIns="0" tIns="0" bIns="0" anchor="ctr">
                <a:spAutoFit/>
              </a:bodyPr>
              <a:lstStyle/>
              <a:p>
                <a:pPr algn="r"/>
                <a:r>
                  <a:rPr sz="1050" b="1" i="0">
                    <a:solidFill>
                      <a:srgbClr val="5F6B77"/>
                    </a:solidFill>
                    <a:latin typeface="Calibri"/>
                    <a:ea typeface="Calibri"/>
                    <a:cs typeface="Calibri"/>
                  </a:rPr>
                  <a:t>3</a:t>
                </a:r>
              </a:p>
            </p:txBody>
          </p:sp>
        </p:grpSp>
      </p:grpSp>
      <p:sp>
        <p:nvSpPr>
          <p:cNvPr id="157" name="Rectangle 15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Counts are relevant executives identified in each organisation  ·  Template by Formatix.AI — formatix.ai/templates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Brackenfield Foods Group  ·  Talent mapping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Talent pool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77724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Notable executives identified</a:t>
            </a:r>
          </a:p>
        </p:txBody>
      </p:sp>
      <p:graphicFrame>
        <p:nvGraphicFramePr>
          <p:cNvPr id="6" name="#if talent_pool"/>
          <p:cNvGraphicFramePr>
            <a:graphicFrameLocks noGrp="1"/>
          </p:cNvGraphicFramePr>
          <p:nvPr/>
        </p:nvGraphicFramePr>
        <p:xfrm>
          <a:off x="548640" y="1783080"/>
          <a:ext cx="11094415" cy="676656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48840"/>
                <a:gridCol w="2834640"/>
                <a:gridCol w="2514600"/>
                <a:gridCol w="1737360"/>
                <a:gridCol w="1858975"/>
              </a:tblGrid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</a:t>
                      </a:r>
                    </a:p>
                  </a:txBody>
                  <a:tcPr marL="91440" marR="91440" marT="45720" marB="45720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Current title</a:t>
                      </a:r>
                    </a:p>
                  </a:txBody>
                  <a:tcPr marL="91440" marR="91440" marT="45720" marB="45720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Organisation</a:t>
                      </a:r>
                    </a:p>
                  </a:txBody>
                  <a:tcPr marL="91440" marR="91440" marT="45720" marB="45720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Location</a:t>
                      </a:r>
                    </a:p>
                  </a:txBody>
                  <a:tcPr marL="91440" marR="91440" marT="45720" marB="45720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95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Status</a:t>
                      </a:r>
                    </a:p>
                  </a:txBody>
                  <a:tcPr marL="91440" marR="91440" marT="45720" marB="45720" anchor="ctr">
                    <a:lnB w="19050" cap="flat" cmpd="sng">
                      <a:solidFill>
                        <a:srgbClr val="5F6B77"/>
                      </a:solidFill>
                    </a:lnB>
                    <a:solidFill>
                      <a:srgbClr val="F1F2F3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A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Chief Supply Chain Officer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Harwell Dairy Group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Leeds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Not approached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B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Group Supply Chain Director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Merrowfield Foods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Manchester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Not approached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C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SVP Network Operations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Castleway Logistics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Rotterdam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Open to talk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Supply Chain Director, Europe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Averley Brands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Amsterdam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Not approached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E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Chief Operating Officer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Brightwater Cold Chain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Birmingham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Open to talk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F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VP Logistics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Tolland Marine &amp; Energy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Aberdeen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Not approached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G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Supply Chain Director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Kinloch Bakeries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Glasgow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Recently moved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H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Head of End-to-End Planning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Norrland Freight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Copenhagen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Not approached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I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Group Operations Director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Fairmead Stores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London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Not approached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38328"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2E3338"/>
                          </a:solidFill>
                          <a:latin typeface="Calibri"/>
                          <a:ea typeface="Calibri"/>
                          <a:cs typeface="Calibri"/>
                        </a:rPr>
                        <a:t>Executive J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Supply Chain Director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Ostrava Fresh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0" i="0">
                          <a:solidFill>
                            <a:srgbClr val="1F2226"/>
                          </a:solidFill>
                          <a:latin typeface="Calibri"/>
                          <a:ea typeface="Calibri"/>
                          <a:cs typeface="Calibri"/>
                        </a:rPr>
                        <a:t>Hamburg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>
                      <a:noAutofit/>
                    </a:bodyPr>
                    <a:lstStyle/>
                    <a:p>
                      <a:pPr algn="l"/>
                      <a:r>
                        <a:rPr sz="1000" b="1" i="0">
                          <a:solidFill>
                            <a:srgbClr val="5F6B77"/>
                          </a:solidFill>
                          <a:latin typeface="Calibri"/>
                          <a:ea typeface="Calibri"/>
                          <a:cs typeface="Calibri"/>
                        </a:rPr>
                        <a:t>Open to talk</a:t>
                      </a:r>
                    </a:p>
                  </a:txBody>
                  <a:tcPr marL="91440" marR="91440" marT="45720" marB="45720" anchor="ctr">
                    <a:lnB w="9525" cap="flat" cmpd="sng">
                      <a:solidFill>
                        <a:srgbClr val="DFE0E1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AG_#UNLESS_TALENT_POOL"/>
          <p:cNvSpPr txBox="1"/>
          <p:nvPr/>
        </p:nvSpPr>
        <p:spPr>
          <a:xfrm>
            <a:off x="548640" y="2240280"/>
            <a:ext cx="1109441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/>
            </a:r>
          </a:p>
        </p:txBody>
      </p:sp>
      <p:grpSp>
        <p:nvGrpSpPr>
          <p:cNvPr id="8" name="#if pool_note"/>
          <p:cNvGrpSpPr/>
          <p:nvPr/>
        </p:nvGrpSpPr>
        <p:grpSpPr>
          <a:xfrm>
            <a:off x="548640" y="5788152"/>
            <a:ext cx="11094415" cy="384048"/>
            <a:chOff x="548640" y="5788152"/>
            <a:chExt cx="11094415" cy="384048"/>
          </a:xfrm>
        </p:grpSpPr>
        <p:sp>
          <p:nvSpPr>
            <p:cNvPr id="9" name="Rectangle 8"/>
            <p:cNvSpPr/>
            <p:nvPr/>
          </p:nvSpPr>
          <p:spPr>
            <a:xfrm>
              <a:off x="548640" y="5788152"/>
              <a:ext cx="45720" cy="384048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10" name="TAG_POOL_NOTE"/>
            <p:cNvSpPr txBox="1"/>
            <p:nvPr/>
          </p:nvSpPr>
          <p:spPr>
            <a:xfrm>
              <a:off x="731520" y="5788152"/>
              <a:ext cx="10911535" cy="384048"/>
            </a:xfrm>
            <a:prstGeom prst="rect">
              <a:avLst/>
            </a:prstGeom>
            <a:noFill/>
          </p:spPr>
          <p:txBody>
            <a:bodyPr wrap="square" lIns="0" rIns="0" tIns="0" bIns="0" anchor="ctr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sz="950" b="0" i="0">
                  <a:solidFill>
                    <a:srgbClr val="6B6D70"/>
                  </a:solidFill>
                  <a:latin typeface="Calibri"/>
                  <a:ea typeface="Calibri"/>
                  <a:cs typeface="Calibri"/>
                </a:rPr>
                <a:t>Names are withheld until the target list is agreed; the research notes hold the full identities.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Executives have not been approached unless the status says so  ·  Template by Formatix.AI — formatix.ai/templates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you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84048"/>
            <a:ext cx="1024128" cy="256032"/>
          </a:xfrm>
          <a:prstGeom prst="rect">
            <a:avLst/>
          </a:prstGeom>
        </p:spPr>
      </p:pic>
      <p:sp>
        <p:nvSpPr>
          <p:cNvPr id="3" name="TAG_CLIENT_COMPANY"/>
          <p:cNvSpPr txBox="1"/>
          <p:nvPr/>
        </p:nvSpPr>
        <p:spPr>
          <a:xfrm>
            <a:off x="5669280" y="411480"/>
            <a:ext cx="5971032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95000"/>
              </a:lnSpc>
            </a:pPr>
            <a:r>
              <a:rPr sz="900" b="1" i="0" cap="all" spc="15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Brackenfield Foods Group  ·  Talent mapping  ·  Confidential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822960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Observations and recommendations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024128"/>
            <a:ext cx="109728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 i="0">
                <a:solidFill>
                  <a:srgbClr val="2E3338"/>
                </a:solidFill>
                <a:latin typeface="Cambria"/>
                <a:ea typeface="Cambria"/>
                <a:cs typeface="Cambria"/>
              </a:rPr>
              <a:t>What the map means for you</a:t>
            </a:r>
          </a:p>
        </p:txBody>
      </p:sp>
      <p:grpSp>
        <p:nvGrpSpPr>
          <p:cNvPr id="6" name="#if observations"/>
          <p:cNvGrpSpPr/>
          <p:nvPr/>
        </p:nvGrpSpPr>
        <p:grpSpPr>
          <a:xfrm>
            <a:off x="548640" y="1783080"/>
            <a:ext cx="5120640" cy="4389120"/>
            <a:chOff x="548640" y="1783080"/>
            <a:chExt cx="5120640" cy="4389120"/>
          </a:xfrm>
        </p:grpSpPr>
        <p:sp>
          <p:nvSpPr>
            <p:cNvPr id="7" name="Rectangle 6"/>
            <p:cNvSpPr/>
            <p:nvPr/>
          </p:nvSpPr>
          <p:spPr>
            <a:xfrm>
              <a:off x="548640" y="1783080"/>
              <a:ext cx="5120640" cy="438912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48640" y="1783080"/>
              <a:ext cx="5120640" cy="54864"/>
            </a:xfrm>
            <a:prstGeom prst="rect">
              <a:avLst/>
            </a:prstGeom>
            <a:solidFill>
              <a:srgbClr val="5F6B7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22960" y="2039112"/>
              <a:ext cx="4572000" cy="256032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/>
              <a:r>
                <a:rPr sz="900" b="1" i="0" cap="all" spc="180">
                  <a:solidFill>
                    <a:srgbClr val="5F6B77"/>
                  </a:solidFill>
                  <a:latin typeface="Calibri"/>
                  <a:ea typeface="Calibri"/>
                  <a:cs typeface="Calibri"/>
                </a:rPr>
                <a:t>Observations</a:t>
              </a:r>
            </a:p>
          </p:txBody>
        </p:sp>
        <p:sp>
          <p:nvSpPr>
            <p:cNvPr id="10" name="TAG_OBSERVATIONS_BLOCK"/>
            <p:cNvSpPr txBox="1"/>
            <p:nvPr/>
          </p:nvSpPr>
          <p:spPr>
            <a:xfrm>
              <a:off x="822960" y="2386584"/>
              <a:ext cx="4572000" cy="3602736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 marL="164592" indent="-164592">
                <a:lnSpc>
                  <a:spcPct val="105000"/>
                </a:lnSpc>
                <a:spcAft>
                  <a:spcPts val="12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The strongest candidates combine food manufacturing with network redesign experience; only about ten do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2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Continental European leaders widen the pool but will expect relocation support to York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2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Third-party logistics leaders are open to a move into a manufacturer</a:t>
              </a:r>
            </a:p>
            <a:p>
              <a:pPr algn="l" marL="164592" indent="-164592">
                <a:lnSpc>
                  <a:spcPct val="105000"/>
                </a:lnSpc>
                <a:spcAft>
                  <a:spcPts val="1200"/>
                </a:spcAft>
                <a:buClr>
                  <a:srgbClr val="5F6B77"/>
                </a:buClr>
                <a:buChar char="•"/>
              </a:pPr>
              <a:r>
                <a:rPr sz="125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 xml:space="preserve">Retention packages at Harwell Dairy Group and Merrowfield Foods make approaches there harder</a:t>
              </a:r>
            </a:p>
          </p:txBody>
        </p:sp>
      </p:grpSp>
      <p:sp>
        <p:nvSpPr>
          <p:cNvPr id="11" name="#if recommendations"/>
          <p:cNvSpPr txBox="1"/>
          <p:nvPr/>
        </p:nvSpPr>
        <p:spPr>
          <a:xfrm>
            <a:off x="6035040" y="1783080"/>
            <a:ext cx="5608015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 cap="all" spc="180">
                <a:solidFill>
                  <a:srgbClr val="5F6B77"/>
                </a:solidFill>
                <a:latin typeface="Calibri"/>
                <a:ea typeface="Calibri"/>
                <a:cs typeface="Calibri"/>
              </a:rPr>
              <a:t>Recommendations</a:t>
            </a:r>
          </a:p>
        </p:txBody>
      </p:sp>
      <p:grpSp>
        <p:nvGrpSpPr>
          <p:cNvPr id="12" name="#if recommendations.0"/>
          <p:cNvGrpSpPr/>
          <p:nvPr/>
        </p:nvGrpSpPr>
        <p:grpSpPr>
          <a:xfrm>
            <a:off x="6035040" y="2167128"/>
            <a:ext cx="5608015" cy="891921"/>
            <a:chOff x="6035040" y="2167128"/>
            <a:chExt cx="5608015" cy="891921"/>
          </a:xfrm>
        </p:grpSpPr>
        <p:sp>
          <p:nvSpPr>
            <p:cNvPr id="13" name="Oval 12"/>
            <p:cNvSpPr/>
            <p:nvPr/>
          </p:nvSpPr>
          <p:spPr>
            <a:xfrm>
              <a:off x="6035040" y="2185416"/>
              <a:ext cx="420624" cy="420624"/>
            </a:xfrm>
            <a:prstGeom prst="ellipse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13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1</a:t>
              </a:r>
            </a:p>
          </p:txBody>
        </p:sp>
        <p:sp>
          <p:nvSpPr>
            <p:cNvPr id="14" name="TAG_RECOMMENDATIONS.0"/>
            <p:cNvSpPr txBox="1"/>
            <p:nvPr/>
          </p:nvSpPr>
          <p:spPr>
            <a:xfrm>
              <a:off x="6675120" y="2167128"/>
              <a:ext cx="4967935" cy="8092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3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Prioritise the 31 strong-fit executives, starting with food manufacturing and Supply Chain &amp; Logistics leaders</a:t>
              </a: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675120" y="3049524"/>
              <a:ext cx="496793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16" name="#if recommendations.1"/>
          <p:cNvGrpSpPr/>
          <p:nvPr/>
        </p:nvGrpSpPr>
        <p:grpSpPr>
          <a:xfrm>
            <a:off x="6035040" y="3177540"/>
            <a:ext cx="5608015" cy="891921"/>
            <a:chOff x="6035040" y="3177540"/>
            <a:chExt cx="5608015" cy="891921"/>
          </a:xfrm>
        </p:grpSpPr>
        <p:sp>
          <p:nvSpPr>
            <p:cNvPr id="17" name="Oval 16"/>
            <p:cNvSpPr/>
            <p:nvPr/>
          </p:nvSpPr>
          <p:spPr>
            <a:xfrm>
              <a:off x="6035040" y="3195828"/>
              <a:ext cx="420624" cy="420624"/>
            </a:xfrm>
            <a:prstGeom prst="ellipse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13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2</a:t>
              </a:r>
            </a:p>
          </p:txBody>
        </p:sp>
        <p:sp>
          <p:nvSpPr>
            <p:cNvPr id="18" name="TAG_RECOMMENDATIONS.1"/>
            <p:cNvSpPr txBox="1"/>
            <p:nvPr/>
          </p:nvSpPr>
          <p:spPr>
            <a:xfrm>
              <a:off x="6675120" y="3177540"/>
              <a:ext cx="4967935" cy="8092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3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Include Northern Europe in the search and agree a relocation package before approaches begin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6675120" y="4059936"/>
              <a:ext cx="496793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0" name="#if recommendations.2"/>
          <p:cNvGrpSpPr/>
          <p:nvPr/>
        </p:nvGrpSpPr>
        <p:grpSpPr>
          <a:xfrm>
            <a:off x="6035040" y="4187952"/>
            <a:ext cx="5608015" cy="891921"/>
            <a:chOff x="6035040" y="4187952"/>
            <a:chExt cx="5608015" cy="891921"/>
          </a:xfrm>
        </p:grpSpPr>
        <p:sp>
          <p:nvSpPr>
            <p:cNvPr id="21" name="Oval 20"/>
            <p:cNvSpPr/>
            <p:nvPr/>
          </p:nvSpPr>
          <p:spPr>
            <a:xfrm>
              <a:off x="6035040" y="4206240"/>
              <a:ext cx="420624" cy="420624"/>
            </a:xfrm>
            <a:prstGeom prst="ellipse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13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3</a:t>
              </a:r>
            </a:p>
          </p:txBody>
        </p:sp>
        <p:sp>
          <p:nvSpPr>
            <p:cNvPr id="22" name="TAG_RECOMMENDATIONS.2"/>
            <p:cNvSpPr txBox="1"/>
            <p:nvPr/>
          </p:nvSpPr>
          <p:spPr>
            <a:xfrm>
              <a:off x="6675120" y="4187952"/>
              <a:ext cx="4967935" cy="8092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3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Treat retail supply chain directors as a secondary pool, approached only for their network design record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6675120" y="5070348"/>
              <a:ext cx="4967935" cy="9525"/>
            </a:xfrm>
            <a:prstGeom prst="rect">
              <a:avLst/>
            </a:prstGeom>
            <a:solidFill>
              <a:srgbClr val="DFE0E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</a:p>
          </p:txBody>
        </p:sp>
      </p:grpSp>
      <p:grpSp>
        <p:nvGrpSpPr>
          <p:cNvPr id="24" name="#if recommendations.3"/>
          <p:cNvGrpSpPr/>
          <p:nvPr/>
        </p:nvGrpSpPr>
        <p:grpSpPr>
          <a:xfrm>
            <a:off x="6035040" y="5198364"/>
            <a:ext cx="5608015" cy="809244"/>
            <a:chOff x="6035040" y="5198364"/>
            <a:chExt cx="5608015" cy="809244"/>
          </a:xfrm>
        </p:grpSpPr>
        <p:sp>
          <p:nvSpPr>
            <p:cNvPr id="25" name="Oval 24"/>
            <p:cNvSpPr/>
            <p:nvPr/>
          </p:nvSpPr>
          <p:spPr>
            <a:xfrm>
              <a:off x="6035040" y="5216652"/>
              <a:ext cx="420624" cy="420624"/>
            </a:xfrm>
            <a:prstGeom prst="ellipse">
              <a:avLst/>
            </a:prstGeom>
            <a:solidFill>
              <a:srgbClr val="2E333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lIns="0" rIns="0" tIns="0" bIns="0" wrap="square">
              <a:noAutofit/>
            </a:bodyPr>
            <a:lstStyle/>
            <a:p>
              <a:pPr algn="ctr"/>
              <a:r>
                <a:rPr sz="1300" b="0" i="0">
                  <a:solidFill>
                    <a:srgbClr val="FFFFFF"/>
                  </a:solidFill>
                  <a:latin typeface="Cambria"/>
                  <a:ea typeface="Cambria"/>
                  <a:cs typeface="Cambria"/>
                </a:rPr>
                <a:t>4</a:t>
              </a:r>
            </a:p>
          </p:txBody>
        </p:sp>
        <p:sp>
          <p:nvSpPr>
            <p:cNvPr id="26" name="TAG_RECOMMENDATIONS.3"/>
            <p:cNvSpPr txBox="1"/>
            <p:nvPr/>
          </p:nvSpPr>
          <p:spPr>
            <a:xfrm>
              <a:off x="6675120" y="5198364"/>
              <a:ext cx="4967935" cy="809244"/>
            </a:xfrm>
            <a:prstGeom prst="rect">
              <a:avLst/>
            </a:prstGeom>
            <a:noFill/>
          </p:spPr>
          <p:txBody>
            <a:bodyPr wrap="square" lIns="0" rIns="0" tIns="0" bIns="0" anchor="t">
              <a:spAutoFit/>
            </a:bodyPr>
            <a:lstStyle/>
            <a:p>
              <a:pPr algn="l">
                <a:lnSpc>
                  <a:spcPct val="105000"/>
                </a:lnSpc>
              </a:pPr>
              <a:r>
                <a:rPr sz="1300" b="0" i="0">
                  <a:solidFill>
                    <a:srgbClr val="1F2226"/>
                  </a:solidFill>
                  <a:latin typeface="Calibri"/>
                  <a:ea typeface="Calibri"/>
                  <a:cs typeface="Calibri"/>
                </a:rPr>
                <a:t>Review the package against the 3PL benchmark before approaching logistics leaders</a:t>
              </a:r>
            </a:p>
          </p:txBody>
        </p:sp>
      </p:grpSp>
      <p:sp>
        <p:nvSpPr>
          <p:cNvPr id="27" name="Rectangle 26"/>
          <p:cNvSpPr/>
          <p:nvPr/>
        </p:nvSpPr>
        <p:spPr>
          <a:xfrm>
            <a:off x="548640" y="6355080"/>
            <a:ext cx="11094415" cy="9525"/>
          </a:xfrm>
          <a:prstGeom prst="rect">
            <a:avLst/>
          </a:prstGeom>
          <a:solidFill>
            <a:srgbClr val="DFE0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 wrap="square">
            <a:noAutofit/>
          </a:bodyPr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6428232"/>
            <a:ext cx="96012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 i="0">
                <a:solidFill>
                  <a:srgbClr val="6B6D70"/>
                </a:solidFill>
                <a:latin typeface="Calibri"/>
                <a:ea typeface="Calibri"/>
                <a:cs typeface="Calibri"/>
              </a:rPr>
              <a:t>Drawn from the research findings  ·  Template by Formatix.AI — formatix.ai/templates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728655" y="6428232"/>
            <a:ext cx="91440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fld id="{B6F15528-21DE-4FAA-801E-634DDDAF4B2B}" type="slidenum">
              <a:rPr lang="en-GB" sz="800">
                <a:solidFill>
                  <a:srgbClr val="6B6D70"/>
                </a:solidFill>
                <a:latin typeface="Calibri"/>
              </a:rPr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Talent Mapping</dc:title>
  <dc:subject>Recruitment template</dc:subject>
  <dc:creator>Your Firm</dc:creator>
  <cp:keywords/>
  <dc:description>Example filled with a fictional candidate. Overwrite it with your own.</dc:description>
  <cp:lastModifiedBy>Your Firm</cp:lastModifiedBy>
  <cp:revision>1</cp:revision>
  <dcterms:created xsi:type="dcterms:W3CDTF">2013-01-27T09:14:16Z</dcterms:created>
  <dcterms:modified xsi:type="dcterms:W3CDTF">2013-01-27T09:15:58Z</dcterms:modified>
  <cp:category>Template</cp:category>
</cp:coreProperties>
</file>