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ORGANISATION"/>
          <p:cNvSpPr txBox="1"/>
          <p:nvPr/>
        </p:nvSpPr>
        <p:spPr>
          <a:xfrm>
            <a:off x="5669280" y="411480"/>
            <a:ext cx="5971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Halden Group  ·  Q3 2026  ·  Confidential</a:t>
            </a:r>
          </a:p>
        </p:txBody>
      </p:sp>
      <p:sp>
        <p:nvSpPr>
          <p:cNvPr id="4" name="TAG_REVIEW_SCOPE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Talent review  ·  Operations leadership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Performance and potential</a:t>
            </a:r>
          </a:p>
        </p:txBody>
      </p:sp>
      <p:grpSp>
        <p:nvGrpSpPr>
          <p:cNvPr id="6" name="Box Rough diamond"/>
          <p:cNvGrpSpPr/>
          <p:nvPr/>
        </p:nvGrpSpPr>
        <p:grpSpPr>
          <a:xfrm>
            <a:off x="1143000" y="1783080"/>
            <a:ext cx="2148840" cy="1298448"/>
            <a:chOff x="1143000" y="1783080"/>
            <a:chExt cx="2148840" cy="1298448"/>
          </a:xfrm>
        </p:grpSpPr>
        <p:sp>
          <p:nvSpPr>
            <p:cNvPr id="7" name="Rectangle 6"/>
            <p:cNvSpPr/>
            <p:nvPr/>
          </p:nvSpPr>
          <p:spPr>
            <a:xfrm>
              <a:off x="1143000" y="1783080"/>
              <a:ext cx="2148840" cy="1298448"/>
            </a:xfrm>
            <a:prstGeom prst="rect">
              <a:avLst/>
            </a:prstGeom>
            <a:solidFill>
              <a:srgbClr val="E6E8EA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52728" y="1856232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636669"/>
                  </a:solidFill>
                  <a:latin typeface="Calibri"/>
                  <a:ea typeface="Calibri"/>
                  <a:cs typeface="Calibri"/>
                </a:rPr>
                <a:t>Rough diamond</a:t>
              </a:r>
            </a:p>
          </p:txBody>
        </p:sp>
        <p:sp>
          <p:nvSpPr>
            <p:cNvPr id="9" name="TAG_#EACH_BOX_HIGH_LOW"/>
            <p:cNvSpPr txBox="1"/>
            <p:nvPr/>
          </p:nvSpPr>
          <p:spPr>
            <a:xfrm>
              <a:off x="1252728" y="2075688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Joel Martin</a:t>
              </a:r>
            </a:p>
            <a:p>
              <a:pPr marL="91440"/>
              <a:r>
                <a:rPr sz="750" b="0" i="0">
                  <a:solidFill>
                    <a:srgbClr val="636669"/>
                  </a:solidFill>
                  <a:latin typeface="Calibri"/>
                  <a:ea typeface="Calibri"/>
                  <a:cs typeface="Calibri"/>
                </a:rPr>
                <a:t xml:space="preserve">Transport Manager  ·  3+ years</a:t>
              </a:r>
            </a:p>
          </p:txBody>
        </p:sp>
      </p:grpSp>
      <p:grpSp>
        <p:nvGrpSpPr>
          <p:cNvPr id="10" name="Box Emerging leader"/>
          <p:cNvGrpSpPr/>
          <p:nvPr/>
        </p:nvGrpSpPr>
        <p:grpSpPr>
          <a:xfrm>
            <a:off x="3355848" y="1783080"/>
            <a:ext cx="2148840" cy="1298448"/>
            <a:chOff x="3355848" y="1783080"/>
            <a:chExt cx="2148840" cy="1298448"/>
          </a:xfrm>
        </p:grpSpPr>
        <p:sp>
          <p:nvSpPr>
            <p:cNvPr id="11" name="Rectangle 10"/>
            <p:cNvSpPr/>
            <p:nvPr/>
          </p:nvSpPr>
          <p:spPr>
            <a:xfrm>
              <a:off x="3355848" y="1783080"/>
              <a:ext cx="2148840" cy="1298448"/>
            </a:xfrm>
            <a:prstGeom prst="rect">
              <a:avLst/>
            </a:prstGeom>
            <a:solidFill>
              <a:srgbClr val="DDE0E2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65576" y="1856232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59646F"/>
                  </a:solidFill>
                  <a:latin typeface="Calibri"/>
                  <a:ea typeface="Calibri"/>
                  <a:cs typeface="Calibri"/>
                </a:rPr>
                <a:t>Emerging leader</a:t>
              </a:r>
            </a:p>
          </p:txBody>
        </p:sp>
        <p:sp>
          <p:nvSpPr>
            <p:cNvPr id="13" name="TAG_#EACH_BOX_HIGH_MODERATE"/>
            <p:cNvSpPr txBox="1"/>
            <p:nvPr/>
          </p:nvSpPr>
          <p:spPr>
            <a:xfrm>
              <a:off x="3465576" y="2075688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Mei Tanaka</a:t>
              </a:r>
            </a:p>
            <a:p>
              <a:pPr marL="91440"/>
              <a:r>
                <a:rPr sz="750" b="0" i="0">
                  <a:solidFill>
                    <a:srgbClr val="606265"/>
                  </a:solidFill>
                  <a:latin typeface="Calibri"/>
                  <a:ea typeface="Calibri"/>
                  <a:cs typeface="Calibri"/>
                </a:rPr>
                <a:t xml:space="preserve">Head of Automation  ·  1-2 years</a:t>
              </a:r>
            </a:p>
          </p:txBody>
        </p:sp>
      </p:grpSp>
      <p:grpSp>
        <p:nvGrpSpPr>
          <p:cNvPr id="14" name="Box Future leader"/>
          <p:cNvGrpSpPr/>
          <p:nvPr/>
        </p:nvGrpSpPr>
        <p:grpSpPr>
          <a:xfrm>
            <a:off x="5568696" y="1783080"/>
            <a:ext cx="2148840" cy="1298448"/>
            <a:chOff x="5568696" y="1783080"/>
            <a:chExt cx="2148840" cy="1298448"/>
          </a:xfrm>
        </p:grpSpPr>
        <p:sp>
          <p:nvSpPr>
            <p:cNvPr id="15" name="Rectangle 14"/>
            <p:cNvSpPr/>
            <p:nvPr/>
          </p:nvSpPr>
          <p:spPr>
            <a:xfrm>
              <a:off x="5568696" y="1783080"/>
              <a:ext cx="2148840" cy="1298448"/>
            </a:xfrm>
            <a:prstGeom prst="rect">
              <a:avLst/>
            </a:prstGeom>
            <a:solidFill>
              <a:srgbClr val="D5D8DB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78424" y="1856232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525C67"/>
                  </a:solidFill>
                  <a:latin typeface="Calibri"/>
                  <a:ea typeface="Calibri"/>
                  <a:cs typeface="Calibri"/>
                </a:rPr>
                <a:t>Future leader</a:t>
              </a:r>
            </a:p>
          </p:txBody>
        </p:sp>
        <p:sp>
          <p:nvSpPr>
            <p:cNvPr id="17" name="TAG_#EACH_BOX_HIGH_HIGH"/>
            <p:cNvSpPr txBox="1"/>
            <p:nvPr/>
          </p:nvSpPr>
          <p:spPr>
            <a:xfrm>
              <a:off x="5678424" y="2075688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Hannah Brooke</a:t>
              </a:r>
            </a:p>
            <a:p>
              <a:pPr marL="91440"/>
              <a:r>
                <a:rPr sz="750" b="0" i="0">
                  <a:solidFill>
                    <a:srgbClr val="5C5E61"/>
                  </a:solidFill>
                  <a:latin typeface="Calibri"/>
                  <a:ea typeface="Calibri"/>
                  <a:cs typeface="Calibri"/>
                </a:rPr>
                <a:t xml:space="preserve">Head of Network Planning  ·  Ready now</a:t>
              </a:r>
            </a:p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 xml:space="preserve">Tom Adeyemi</a:t>
              </a:r>
            </a:p>
            <a:p>
              <a:pPr marL="91440"/>
              <a:r>
                <a:rPr sz="750" b="0" i="0">
                  <a:solidFill>
                    <a:srgbClr val="5C5E61"/>
                  </a:solidFill>
                  <a:latin typeface="Calibri"/>
                  <a:ea typeface="Calibri"/>
                  <a:cs typeface="Calibri"/>
                </a:rPr>
                <a:t xml:space="preserve">Regional Director, North  ·  1-2 years</a:t>
              </a:r>
            </a:p>
          </p:txBody>
        </p:sp>
      </p:grpSp>
      <p:grpSp>
        <p:nvGrpSpPr>
          <p:cNvPr id="18" name="Box Inconsistent performer"/>
          <p:cNvGrpSpPr/>
          <p:nvPr/>
        </p:nvGrpSpPr>
        <p:grpSpPr>
          <a:xfrm>
            <a:off x="1143000" y="3145536"/>
            <a:ext cx="2148840" cy="1298448"/>
            <a:chOff x="1143000" y="3145536"/>
            <a:chExt cx="2148840" cy="1298448"/>
          </a:xfrm>
        </p:grpSpPr>
        <p:sp>
          <p:nvSpPr>
            <p:cNvPr id="19" name="Rectangle 18"/>
            <p:cNvSpPr/>
            <p:nvPr/>
          </p:nvSpPr>
          <p:spPr>
            <a:xfrm>
              <a:off x="1143000" y="3145536"/>
              <a:ext cx="2148840" cy="1298448"/>
            </a:xfrm>
            <a:prstGeom prst="rect">
              <a:avLst/>
            </a:prstGeom>
            <a:solidFill>
              <a:srgbClr val="EFF0F1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52728" y="3218688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Inconsistent performer</a:t>
              </a:r>
            </a:p>
          </p:txBody>
        </p:sp>
        <p:sp>
          <p:nvSpPr>
            <p:cNvPr id="21" name="TAG_#EACH_BOX_MODERATE_LOW"/>
            <p:cNvSpPr txBox="1"/>
            <p:nvPr/>
          </p:nvSpPr>
          <p:spPr>
            <a:xfrm>
              <a:off x="1252728" y="3438144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/>
              </a:r>
            </a:p>
            <a:p>
              <a:pPr marL="91440"/>
              <a:r>
                <a:rPr sz="7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/>
              </a:r>
            </a:p>
          </p:txBody>
        </p:sp>
      </p:grpSp>
      <p:grpSp>
        <p:nvGrpSpPr>
          <p:cNvPr id="22" name="Box Core contributor"/>
          <p:cNvGrpSpPr/>
          <p:nvPr/>
        </p:nvGrpSpPr>
        <p:grpSpPr>
          <a:xfrm>
            <a:off x="3355848" y="3145536"/>
            <a:ext cx="2148840" cy="1298448"/>
            <a:chOff x="3355848" y="3145536"/>
            <a:chExt cx="2148840" cy="1298448"/>
          </a:xfrm>
        </p:grpSpPr>
        <p:sp>
          <p:nvSpPr>
            <p:cNvPr id="23" name="Rectangle 22"/>
            <p:cNvSpPr/>
            <p:nvPr/>
          </p:nvSpPr>
          <p:spPr>
            <a:xfrm>
              <a:off x="3355848" y="3145536"/>
              <a:ext cx="2148840" cy="1298448"/>
            </a:xfrm>
            <a:prstGeom prst="rect">
              <a:avLst/>
            </a:prstGeom>
            <a:solidFill>
              <a:srgbClr val="E6E8EA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65576" y="3218688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636669"/>
                  </a:solidFill>
                  <a:latin typeface="Calibri"/>
                  <a:ea typeface="Calibri"/>
                  <a:cs typeface="Calibri"/>
                </a:rPr>
                <a:t>Core contributor</a:t>
              </a:r>
            </a:p>
          </p:txBody>
        </p:sp>
        <p:sp>
          <p:nvSpPr>
            <p:cNvPr id="25" name="TAG_#EACH_BOX_MODERATE_MODERATE"/>
            <p:cNvSpPr txBox="1"/>
            <p:nvPr/>
          </p:nvSpPr>
          <p:spPr>
            <a:xfrm>
              <a:off x="3465576" y="3438144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Laura Fenwick</a:t>
              </a:r>
            </a:p>
            <a:p>
              <a:pPr marL="91440"/>
              <a:r>
                <a:rPr sz="750" b="0" i="0">
                  <a:solidFill>
                    <a:srgbClr val="636669"/>
                  </a:solidFill>
                  <a:latin typeface="Calibri"/>
                  <a:ea typeface="Calibri"/>
                  <a:cs typeface="Calibri"/>
                </a:rPr>
                <a:t xml:space="preserve">Head of Customer Ops  ·  1-2 years</a:t>
              </a:r>
            </a:p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 xml:space="preserve">Aisha Rahman</a:t>
              </a:r>
            </a:p>
            <a:p>
              <a:pPr marL="91440"/>
              <a:r>
                <a:rPr sz="750" b="0" i="0">
                  <a:solidFill>
                    <a:srgbClr val="636669"/>
                  </a:solidFill>
                  <a:latin typeface="Calibri"/>
                  <a:ea typeface="Calibri"/>
                  <a:cs typeface="Calibri"/>
                </a:rPr>
                <a:t xml:space="preserve">Finance &amp; Commercial Partner  ·  3+ years</a:t>
              </a:r>
            </a:p>
          </p:txBody>
        </p:sp>
      </p:grpSp>
      <p:grpSp>
        <p:nvGrpSpPr>
          <p:cNvPr id="26" name="Box High performer"/>
          <p:cNvGrpSpPr/>
          <p:nvPr/>
        </p:nvGrpSpPr>
        <p:grpSpPr>
          <a:xfrm>
            <a:off x="5568696" y="3145536"/>
            <a:ext cx="2148840" cy="1298448"/>
            <a:chOff x="5568696" y="3145536"/>
            <a:chExt cx="2148840" cy="1298448"/>
          </a:xfrm>
        </p:grpSpPr>
        <p:sp>
          <p:nvSpPr>
            <p:cNvPr id="27" name="Rectangle 26"/>
            <p:cNvSpPr/>
            <p:nvPr/>
          </p:nvSpPr>
          <p:spPr>
            <a:xfrm>
              <a:off x="5568696" y="3145536"/>
              <a:ext cx="2148840" cy="1298448"/>
            </a:xfrm>
            <a:prstGeom prst="rect">
              <a:avLst/>
            </a:prstGeom>
            <a:solidFill>
              <a:srgbClr val="DDE0E2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78424" y="3218688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59646F"/>
                  </a:solidFill>
                  <a:latin typeface="Calibri"/>
                  <a:ea typeface="Calibri"/>
                  <a:cs typeface="Calibri"/>
                </a:rPr>
                <a:t>High performer</a:t>
              </a:r>
            </a:p>
          </p:txBody>
        </p:sp>
        <p:sp>
          <p:nvSpPr>
            <p:cNvPr id="29" name="TAG_#EACH_BOX_MODERATE_HIGH"/>
            <p:cNvSpPr txBox="1"/>
            <p:nvPr/>
          </p:nvSpPr>
          <p:spPr>
            <a:xfrm>
              <a:off x="5678424" y="3438144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Ravi Chandra</a:t>
              </a:r>
            </a:p>
            <a:p>
              <a:pPr marL="91440"/>
              <a:r>
                <a:rPr sz="750" b="0" i="0">
                  <a:solidFill>
                    <a:srgbClr val="606265"/>
                  </a:solidFill>
                  <a:latin typeface="Calibri"/>
                  <a:ea typeface="Calibri"/>
                  <a:cs typeface="Calibri"/>
                </a:rPr>
                <a:t xml:space="preserve">Site Director, Leeds  ·  Ready now</a:t>
              </a:r>
            </a:p>
          </p:txBody>
        </p:sp>
      </p:grpSp>
      <p:grpSp>
        <p:nvGrpSpPr>
          <p:cNvPr id="30" name="Box Under review"/>
          <p:cNvGrpSpPr/>
          <p:nvPr/>
        </p:nvGrpSpPr>
        <p:grpSpPr>
          <a:xfrm>
            <a:off x="1143000" y="4507992"/>
            <a:ext cx="2148840" cy="1298448"/>
            <a:chOff x="1143000" y="4507992"/>
            <a:chExt cx="2148840" cy="1298448"/>
          </a:xfrm>
        </p:grpSpPr>
        <p:sp>
          <p:nvSpPr>
            <p:cNvPr id="31" name="Rectangle 30"/>
            <p:cNvSpPr/>
            <p:nvPr/>
          </p:nvSpPr>
          <p:spPr>
            <a:xfrm>
              <a:off x="1143000" y="4507992"/>
              <a:ext cx="2148840" cy="1298448"/>
            </a:xfrm>
            <a:prstGeom prst="rect">
              <a:avLst/>
            </a:prstGeom>
            <a:solidFill>
              <a:srgbClr val="F8F8F9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52728" y="4581144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Under review</a:t>
              </a:r>
            </a:p>
          </p:txBody>
        </p:sp>
        <p:sp>
          <p:nvSpPr>
            <p:cNvPr id="33" name="TAG_#EACH_BOX_LOW_LOW"/>
            <p:cNvSpPr txBox="1"/>
            <p:nvPr/>
          </p:nvSpPr>
          <p:spPr>
            <a:xfrm>
              <a:off x="1252728" y="4800600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/>
              </a:r>
            </a:p>
            <a:p>
              <a:pPr marL="91440"/>
              <a:r>
                <a:rPr sz="7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/>
              </a:r>
            </a:p>
          </p:txBody>
        </p:sp>
      </p:grpSp>
      <p:grpSp>
        <p:nvGrpSpPr>
          <p:cNvPr id="34" name="Box Effective specialist"/>
          <p:cNvGrpSpPr/>
          <p:nvPr/>
        </p:nvGrpSpPr>
        <p:grpSpPr>
          <a:xfrm>
            <a:off x="3355848" y="4507992"/>
            <a:ext cx="2148840" cy="1298448"/>
            <a:chOff x="3355848" y="4507992"/>
            <a:chExt cx="2148840" cy="1298448"/>
          </a:xfrm>
        </p:grpSpPr>
        <p:sp>
          <p:nvSpPr>
            <p:cNvPr id="35" name="Rectangle 34"/>
            <p:cNvSpPr/>
            <p:nvPr/>
          </p:nvSpPr>
          <p:spPr>
            <a:xfrm>
              <a:off x="3355848" y="4507992"/>
              <a:ext cx="2148840" cy="1298448"/>
            </a:xfrm>
            <a:prstGeom prst="rect">
              <a:avLst/>
            </a:prstGeom>
            <a:solidFill>
              <a:srgbClr val="EFF0F1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465576" y="4581144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Effective specialist</a:t>
              </a:r>
            </a:p>
          </p:txBody>
        </p:sp>
        <p:sp>
          <p:nvSpPr>
            <p:cNvPr id="37" name="TAG_#EACH_BOX_LOW_MODERATE"/>
            <p:cNvSpPr txBox="1"/>
            <p:nvPr/>
          </p:nvSpPr>
          <p:spPr>
            <a:xfrm>
              <a:off x="3465576" y="4800600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Ben Whitaker</a:t>
              </a:r>
            </a:p>
            <a:p>
              <a:pPr marL="91440"/>
              <a:r>
                <a:rPr sz="7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 xml:space="preserve">Site Director, Coventry  ·  3+ years</a:t>
              </a:r>
            </a:p>
          </p:txBody>
        </p:sp>
      </p:grpSp>
      <p:grpSp>
        <p:nvGrpSpPr>
          <p:cNvPr id="38" name="Box Trusted professional"/>
          <p:cNvGrpSpPr/>
          <p:nvPr/>
        </p:nvGrpSpPr>
        <p:grpSpPr>
          <a:xfrm>
            <a:off x="5568696" y="4507992"/>
            <a:ext cx="2148840" cy="1298448"/>
            <a:chOff x="5568696" y="4507992"/>
            <a:chExt cx="2148840" cy="1298448"/>
          </a:xfrm>
        </p:grpSpPr>
        <p:sp>
          <p:nvSpPr>
            <p:cNvPr id="39" name="Rectangle 38"/>
            <p:cNvSpPr/>
            <p:nvPr/>
          </p:nvSpPr>
          <p:spPr>
            <a:xfrm>
              <a:off x="5568696" y="4507992"/>
              <a:ext cx="2148840" cy="1298448"/>
            </a:xfrm>
            <a:prstGeom prst="rect">
              <a:avLst/>
            </a:prstGeom>
            <a:solidFill>
              <a:srgbClr val="E6E8EA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78424" y="4581144"/>
              <a:ext cx="192938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750" b="1" i="0" cap="all" spc="100">
                  <a:solidFill>
                    <a:srgbClr val="636669"/>
                  </a:solidFill>
                  <a:latin typeface="Calibri"/>
                  <a:ea typeface="Calibri"/>
                  <a:cs typeface="Calibri"/>
                </a:rPr>
                <a:t>Trusted professional</a:t>
              </a:r>
            </a:p>
          </p:txBody>
        </p:sp>
        <p:sp>
          <p:nvSpPr>
            <p:cNvPr id="41" name="TAG_#EACH_BOX_LOW_HIGH"/>
            <p:cNvSpPr txBox="1"/>
            <p:nvPr/>
          </p:nvSpPr>
          <p:spPr>
            <a:xfrm>
              <a:off x="5678424" y="4800600"/>
              <a:ext cx="1929384" cy="95097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0">
                <a:spcBef>
                  <a:spcPts val="200"/>
                </a:spcBef>
              </a:pPr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Grace Okoro</a:t>
              </a:r>
            </a:p>
            <a:p>
              <a:pPr marL="91440"/>
              <a:r>
                <a:rPr sz="750" b="0" i="0">
                  <a:solidFill>
                    <a:srgbClr val="636669"/>
                  </a:solidFill>
                  <a:latin typeface="Calibri"/>
                  <a:ea typeface="Calibri"/>
                  <a:cs typeface="Calibri"/>
                </a:rPr>
                <a:t xml:space="preserve">Head of Health &amp; Safety  ·  Ready now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143000" y="5861304"/>
            <a:ext cx="2148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Low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6072" y="505663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Low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55848" y="5861304"/>
            <a:ext cx="2148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Moderate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76072" y="3694176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Moderate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68696" y="5861304"/>
            <a:ext cx="2148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High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6072" y="2331720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High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43000" y="6080760"/>
            <a:ext cx="65745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 cap="all" spc="15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Performance  →</a:t>
            </a:r>
          </a:p>
        </p:txBody>
      </p:sp>
      <p:sp>
        <p:nvSpPr>
          <p:cNvPr id="49" name="TextBox 48"/>
          <p:cNvSpPr txBox="1"/>
          <p:nvPr/>
        </p:nvSpPr>
        <p:spPr>
          <a:xfrm rot="16200000">
            <a:off x="-502920" y="3666744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 cap="all" spc="15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Potential  →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29016" y="1783080"/>
            <a:ext cx="3514039" cy="4023360"/>
          </a:xfrm>
          <a:prstGeom prst="rect">
            <a:avLst/>
          </a:prstGeom>
          <a:solidFill>
            <a:srgbClr val="F1F2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129016" y="1783080"/>
            <a:ext cx="3514039" cy="54864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357616" y="2011680"/>
            <a:ext cx="30568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Reading the grid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57616" y="2258568"/>
            <a:ext cx="3056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Each person is placed from the performance and potential ratings agreed at calibration. Readiness shows when they could step into the next role.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357616" y="3154680"/>
            <a:ext cx="30568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Readiness</a:t>
            </a:r>
          </a:p>
        </p:txBody>
      </p:sp>
      <p:sp>
        <p:nvSpPr>
          <p:cNvPr id="55" name="Oval 54"/>
          <p:cNvSpPr/>
          <p:nvPr/>
        </p:nvSpPr>
        <p:spPr>
          <a:xfrm>
            <a:off x="8357616" y="3456432"/>
            <a:ext cx="128016" cy="128016"/>
          </a:xfrm>
          <a:prstGeom prst="ellipse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595360" y="3410712"/>
            <a:ext cx="28190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Ready now</a:t>
            </a:r>
          </a:p>
        </p:txBody>
      </p:sp>
      <p:sp>
        <p:nvSpPr>
          <p:cNvPr id="57" name="Oval 56"/>
          <p:cNvSpPr/>
          <p:nvPr/>
        </p:nvSpPr>
        <p:spPr>
          <a:xfrm>
            <a:off x="8357616" y="3703320"/>
            <a:ext cx="128016" cy="128016"/>
          </a:xfrm>
          <a:prstGeom prst="ellipse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595360" y="3657600"/>
            <a:ext cx="28190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Ready in 1-2 years</a:t>
            </a:r>
          </a:p>
        </p:txBody>
      </p:sp>
      <p:sp>
        <p:nvSpPr>
          <p:cNvPr id="59" name="Oval 58"/>
          <p:cNvSpPr/>
          <p:nvPr/>
        </p:nvSpPr>
        <p:spPr>
          <a:xfrm>
            <a:off x="8357616" y="3950208"/>
            <a:ext cx="128016" cy="128016"/>
          </a:xfrm>
          <a:prstGeom prst="ellipse">
            <a:avLst/>
          </a:prstGeom>
          <a:solidFill>
            <a:srgbClr val="939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595360" y="3904488"/>
            <a:ext cx="28190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Ready in 3+ years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357616" y="4270248"/>
            <a:ext cx="3056839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357616" y="4389120"/>
            <a:ext cx="30568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Calibration note</a:t>
            </a:r>
          </a:p>
        </p:txBody>
      </p:sp>
      <p:sp>
        <p:nvSpPr>
          <p:cNvPr id="63" name="TAG_CALIBRATION_NOTE"/>
          <p:cNvSpPr txBox="1"/>
          <p:nvPr/>
        </p:nvSpPr>
        <p:spPr>
          <a:xfrm>
            <a:off x="8357616" y="4636008"/>
            <a:ext cx="3056839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Nine leaders reviewed by the COO, HR Director and two regional directors on 15 September 2026. Two new Future Leaders; one critical role has no ready-now successor.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Ratings as agreed at the calibration session; placements are not scores.  ·  Template by Formatix.AI — formatix.ai/templates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ORGANISATION"/>
          <p:cNvSpPr txBox="1"/>
          <p:nvPr/>
        </p:nvSpPr>
        <p:spPr>
          <a:xfrm>
            <a:off x="5669280" y="411480"/>
            <a:ext cx="5971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Halden Group  ·  Q3 2026  ·  Confidential</a:t>
            </a:r>
          </a:p>
        </p:txBody>
      </p:sp>
      <p:sp>
        <p:nvSpPr>
          <p:cNvPr id="4" name="TAG_REVIEW_SCOPE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Succession  ·  Operations leadership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Successor slate for critical roles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43200"/>
                <a:gridCol w="2103120"/>
                <a:gridCol w="2103120"/>
                <a:gridCol w="2103120"/>
                <a:gridCol w="2039112"/>
              </a:tblGrid>
              <a:tr h="45720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Critical role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Incumbent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●  </a:t>
                      </a:r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Ready now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●  </a:t>
                      </a:r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Ready in 1-2 years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939597"/>
                          </a:solidFill>
                          <a:latin typeface="Calibri"/>
                          <a:ea typeface="Calibri"/>
                          <a:cs typeface="Calibri"/>
                        </a:rPr>
                        <a:t>●  </a:t>
                      </a:r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Ready in 3+ years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45720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Group Operations Director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Eleanor Marsh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Hannah Brooke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Tom Adeyemi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Joel Martin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Regional Director, North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Tom Adeyemi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Ravi Chandra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Laura Fenwick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No successor identified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Head of Automation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Mei Tanaka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No successor identified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Laura Fenwick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Aisha Rahman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Head of Health &amp; Safety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Grace Okoro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No successor identified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No successor identified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Ben Whitaker</a:t>
                      </a:r>
                    </a:p>
                  </a:txBody>
                  <a:tcPr marL="73152" marR="73152" marT="82296" marB="82296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25780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Bench strength</a:t>
            </a:r>
          </a:p>
        </p:txBody>
      </p:sp>
      <p:sp>
        <p:nvSpPr>
          <p:cNvPr id="8" name="TAG_BENCH_SUMMARY"/>
          <p:cNvSpPr txBox="1"/>
          <p:nvPr/>
        </p:nvSpPr>
        <p:spPr>
          <a:xfrm>
            <a:off x="548640" y="5504688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Bench cover is strong for the Group Operations Director role, with a ready-now and a 1-2 year successor. Health &amp; Safety is the main exposure: no internal successor within two years, so an external pipeline is recommended.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Successors named by the review panel. “No successor identified” marks a gap to close.  ·  Template by Formatix.AI — formatix.ai/templates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Succession and Talent Review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