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2578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</p:txBody>
      </p:sp>
      <p:sp>
        <p:nvSpPr>
          <p:cNvPr id="5" name="TAG_CLIENT_COMPANY"/>
          <p:cNvSpPr txBox="1"/>
          <p:nvPr/>
        </p:nvSpPr>
        <p:spPr>
          <a:xfrm>
            <a:off x="548640" y="55321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Halden Group</a:t>
            </a:r>
          </a:p>
        </p:txBody>
      </p:sp>
      <p:sp>
        <p:nvSpPr>
          <p:cNvPr id="6" name="TAG_REPORT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September 2026  ·  Strictly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shortlist</a:t>
            </a:r>
          </a:p>
        </p:txBody>
      </p:sp>
      <p:sp>
        <p:nvSpPr>
          <p:cNvPr id="8" name="TAG_TARGET_ROLE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0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Chief Operating Officer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10" name="Shortlist names"/>
          <p:cNvGrpSpPr/>
          <p:nvPr/>
        </p:nvGrpSpPr>
        <p:grpSpPr>
          <a:xfrm>
            <a:off x="4937760" y="3474720"/>
            <a:ext cx="6522415" cy="2331720"/>
            <a:chOff x="4937760" y="3474720"/>
            <a:chExt cx="6522415" cy="2331720"/>
          </a:xfrm>
        </p:grpSpPr>
        <p:sp>
          <p:nvSpPr>
            <p:cNvPr id="11" name="TAG_#IF_CANDIDATES"/>
            <p:cNvSpPr txBox="1"/>
            <p:nvPr/>
          </p:nvSpPr>
          <p:spPr>
            <a:xfrm>
              <a:off x="4937760" y="3474720"/>
              <a:ext cx="6522415" cy="2743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In this shortlist</a:t>
              </a:r>
            </a:p>
          </p:txBody>
        </p:sp>
        <p:sp>
          <p:nvSpPr>
            <p:cNvPr id="12" name="TAG_#EACH_CANDIDATES"/>
            <p:cNvSpPr txBox="1"/>
            <p:nvPr/>
          </p:nvSpPr>
          <p:spPr>
            <a:xfrm>
              <a:off x="4937760" y="3794760"/>
              <a:ext cx="6522415" cy="20116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201168" indent="-201168">
                <a:spcAft>
                  <a:spcPts val="600"/>
                </a:spcAft>
                <a:buClr>
                  <a:srgbClr val="5F6B77"/>
                </a:buClr>
                <a:buChar char="–"/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Eleanor Marsh  ·  Group Operations Director, Marlow &amp; Reeve Logistics</a:t>
              </a:r>
            </a:p>
            <a:p>
              <a:pPr algn="l" marL="201168" indent="-201168">
                <a:spcAft>
                  <a:spcPts val="600"/>
                </a:spcAft>
                <a:buClr>
                  <a:srgbClr val="5F6B77"/>
                </a:buClr>
                <a:buChar char="–"/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Daniel Okafor  ·  Chief Operating Officer, Stratton Rail Freight</a:t>
              </a:r>
            </a:p>
            <a:p>
              <a:pPr algn="l" marL="201168" indent="-201168">
                <a:spcAft>
                  <a:spcPts val="600"/>
                </a:spcAft>
                <a:buClr>
                  <a:srgbClr val="5F6B77"/>
                </a:buClr>
                <a:buChar char="–"/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Sofia Lindqvist  ·  VP Supply Chain, Europe, Corran Foods plc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Halden Group  ·  Chief Operating Officer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Shortlist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33271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candidates, side by side</a:t>
            </a:r>
          </a:p>
        </p:txBody>
      </p:sp>
      <p:grpSp>
        <p:nvGrpSpPr>
          <p:cNvPr id="6" name="A_card"/>
          <p:cNvGrpSpPr/>
          <p:nvPr/>
        </p:nvGrpSpPr>
        <p:grpSpPr>
          <a:xfrm>
            <a:off x="548640" y="1737360"/>
            <a:ext cx="3515258" cy="4544568"/>
            <a:chOff x="548640" y="1737360"/>
            <a:chExt cx="3515258" cy="4544568"/>
          </a:xfrm>
        </p:grpSpPr>
        <p:sp>
          <p:nvSpPr>
            <p:cNvPr id="7" name="Rectangle 6"/>
            <p:cNvSpPr/>
            <p:nvPr/>
          </p:nvSpPr>
          <p:spPr>
            <a:xfrm>
              <a:off x="548640" y="1737360"/>
              <a:ext cx="3515258" cy="45445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3736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Oval 8"/>
            <p:cNvSpPr/>
            <p:nvPr/>
          </p:nvSpPr>
          <p:spPr>
            <a:xfrm>
              <a:off x="761365" y="1995805"/>
              <a:ext cx="808990" cy="808990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" name="Oval 9"/>
            <p:cNvSpPr/>
            <p:nvPr/>
          </p:nvSpPr>
          <p:spPr>
            <a:xfrm>
              <a:off x="777240" y="2011680"/>
              <a:ext cx="777240" cy="7772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2" name="TAG_A_CANDIDATE_NAME"/>
            <p:cNvSpPr txBox="1"/>
            <p:nvPr/>
          </p:nvSpPr>
          <p:spPr>
            <a:xfrm>
              <a:off x="1737360" y="1993392"/>
              <a:ext cx="2097938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7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Eleanor Marsh</a:t>
              </a:r>
            </a:p>
          </p:txBody>
        </p:sp>
        <p:sp>
          <p:nvSpPr>
            <p:cNvPr id="13" name="TAG_A_CURRENT_POSITION"/>
            <p:cNvSpPr txBox="1"/>
            <p:nvPr/>
          </p:nvSpPr>
          <p:spPr>
            <a:xfrm>
              <a:off x="1737360" y="2359152"/>
              <a:ext cx="209793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Group Operations Director</a:t>
              </a:r>
            </a:p>
          </p:txBody>
        </p:sp>
        <p:sp>
          <p:nvSpPr>
            <p:cNvPr id="14" name="TAG_A_CURRENT_COMPANY"/>
            <p:cNvSpPr txBox="1"/>
            <p:nvPr/>
          </p:nvSpPr>
          <p:spPr>
            <a:xfrm>
              <a:off x="1737360" y="2578608"/>
              <a:ext cx="209793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Marlow &amp; Reeve Logistics  ·  Leeds, UK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2944368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77240" y="3035808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Scale</a:t>
              </a:r>
            </a:p>
          </p:txBody>
        </p:sp>
        <p:sp>
          <p:nvSpPr>
            <p:cNvPr id="17" name="TAG_A_SCALE"/>
            <p:cNvSpPr txBox="1"/>
            <p:nvPr/>
          </p:nvSpPr>
          <p:spPr>
            <a:xfrm>
              <a:off x="777240" y="3246120"/>
              <a:ext cx="305805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£640m P&amp;L · 3,200 people · 14 sites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7240" y="3584448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Why they stand out</a:t>
              </a:r>
            </a:p>
          </p:txBody>
        </p:sp>
        <p:sp>
          <p:nvSpPr>
            <p:cNvPr id="19" name="TAG_A_WHY_POINTS_BLOCK"/>
            <p:cNvSpPr txBox="1"/>
            <p:nvPr/>
          </p:nvSpPr>
          <p:spPr>
            <a:xfrm>
              <a:off x="777240" y="3822192"/>
              <a:ext cx="3058058" cy="7680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Two post-M&amp;A integrations with no service loss</a:t>
              </a:r>
            </a:p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£38m automation programme; OTIF up to 98.4%</a:t>
              </a:r>
            </a:p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Built a bench of six site leaders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7240" y="4608576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7240" y="4700016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Fit against the brief</a:t>
              </a:r>
            </a:p>
          </p:txBody>
        </p:sp>
        <p:sp>
          <p:nvSpPr>
            <p:cNvPr id="22" name="TAG_A_FIT_1_CRITERION"/>
            <p:cNvSpPr txBox="1"/>
            <p:nvPr/>
          </p:nvSpPr>
          <p:spPr>
            <a:xfrm>
              <a:off x="777240" y="49560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Operational scale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23160" y="49377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24" name="TAG_A_FIT_1_BAR"/>
            <p:cNvSpPr txBox="1"/>
            <p:nvPr/>
          </p:nvSpPr>
          <p:spPr>
            <a:xfrm>
              <a:off x="2423160" y="49377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25" name="TAG_A_FIT_1_RATING"/>
            <p:cNvSpPr txBox="1"/>
            <p:nvPr/>
          </p:nvSpPr>
          <p:spPr>
            <a:xfrm>
              <a:off x="3378098" y="49560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5/5</a:t>
              </a:r>
            </a:p>
          </p:txBody>
        </p:sp>
        <p:sp>
          <p:nvSpPr>
            <p:cNvPr id="26" name="TAG_A_FIT_2_CRITERION"/>
            <p:cNvSpPr txBox="1"/>
            <p:nvPr/>
          </p:nvSpPr>
          <p:spPr>
            <a:xfrm>
              <a:off x="777240" y="51846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Transformation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23160" y="51663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28" name="TAG_A_FIT_2_BAR"/>
            <p:cNvSpPr txBox="1"/>
            <p:nvPr/>
          </p:nvSpPr>
          <p:spPr>
            <a:xfrm>
              <a:off x="2423160" y="51663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29" name="TAG_A_FIT_2_RATING"/>
            <p:cNvSpPr txBox="1"/>
            <p:nvPr/>
          </p:nvSpPr>
          <p:spPr>
            <a:xfrm>
              <a:off x="3378098" y="51846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5/5</a:t>
              </a:r>
            </a:p>
          </p:txBody>
        </p:sp>
        <p:sp>
          <p:nvSpPr>
            <p:cNvPr id="30" name="TAG_A_FIT_3_CRITERION"/>
            <p:cNvSpPr txBox="1"/>
            <p:nvPr/>
          </p:nvSpPr>
          <p:spPr>
            <a:xfrm>
              <a:off x="777240" y="54132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Commercial breadth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23160" y="53949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32" name="TAG_A_FIT_3_BAR"/>
            <p:cNvSpPr txBox="1"/>
            <p:nvPr/>
          </p:nvSpPr>
          <p:spPr>
            <a:xfrm>
              <a:off x="2423160" y="53949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</a:t>
              </a:r>
            </a:p>
          </p:txBody>
        </p:sp>
        <p:sp>
          <p:nvSpPr>
            <p:cNvPr id="33" name="TAG_A_FIT_3_RATING"/>
            <p:cNvSpPr txBox="1"/>
            <p:nvPr/>
          </p:nvSpPr>
          <p:spPr>
            <a:xfrm>
              <a:off x="3378098" y="54132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3/5</a:t>
              </a:r>
            </a:p>
          </p:txBody>
        </p:sp>
        <p:sp>
          <p:nvSpPr>
            <p:cNvPr id="34" name="TAG_A_FIT_4_CRITERION"/>
            <p:cNvSpPr txBox="1"/>
            <p:nvPr/>
          </p:nvSpPr>
          <p:spPr>
            <a:xfrm>
              <a:off x="777240" y="56418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Board readiness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423160" y="56235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36" name="TAG_A_FIT_4_BAR"/>
            <p:cNvSpPr txBox="1"/>
            <p:nvPr/>
          </p:nvSpPr>
          <p:spPr>
            <a:xfrm>
              <a:off x="2423160" y="56235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</a:t>
              </a:r>
            </a:p>
          </p:txBody>
        </p:sp>
        <p:sp>
          <p:nvSpPr>
            <p:cNvPr id="37" name="TAG_A_FIT_4_RATING"/>
            <p:cNvSpPr txBox="1"/>
            <p:nvPr/>
          </p:nvSpPr>
          <p:spPr>
            <a:xfrm>
              <a:off x="3378098" y="56418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3/5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77240" y="5815584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9" name="TAG_A_READINESS|TO_BE_CONFIRMED"/>
            <p:cNvSpPr/>
            <p:nvPr/>
          </p:nvSpPr>
          <p:spPr>
            <a:xfrm>
              <a:off x="777240" y="5907024"/>
              <a:ext cx="1463040" cy="274320"/>
            </a:xfrm>
            <a:prstGeom prst="round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9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Ready now</a:t>
              </a:r>
            </a:p>
          </p:txBody>
        </p:sp>
        <p:sp>
          <p:nvSpPr>
            <p:cNvPr id="40" name="TAG_A_NOTICE"/>
            <p:cNvSpPr txBox="1"/>
            <p:nvPr/>
          </p:nvSpPr>
          <p:spPr>
            <a:xfrm>
              <a:off x="2377440" y="5870448"/>
              <a:ext cx="1457858" cy="36576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Notice 3 months</a:t>
              </a:r>
            </a:p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£240k–£270k base</a:t>
              </a:r>
            </a:p>
          </p:txBody>
        </p:sp>
      </p:grpSp>
      <p:grpSp>
        <p:nvGrpSpPr>
          <p:cNvPr id="41" name="B_card"/>
          <p:cNvGrpSpPr/>
          <p:nvPr/>
        </p:nvGrpSpPr>
        <p:grpSpPr>
          <a:xfrm>
            <a:off x="4338218" y="1737360"/>
            <a:ext cx="3515258" cy="4544568"/>
            <a:chOff x="4338218" y="1737360"/>
            <a:chExt cx="3515258" cy="4544568"/>
          </a:xfrm>
        </p:grpSpPr>
        <p:sp>
          <p:nvSpPr>
            <p:cNvPr id="42" name="Rectangle 41"/>
            <p:cNvSpPr/>
            <p:nvPr/>
          </p:nvSpPr>
          <p:spPr>
            <a:xfrm>
              <a:off x="4338218" y="1737360"/>
              <a:ext cx="3515258" cy="45445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338218" y="173736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4" name="Oval 43"/>
            <p:cNvSpPr/>
            <p:nvPr/>
          </p:nvSpPr>
          <p:spPr>
            <a:xfrm>
              <a:off x="4550943" y="1995805"/>
              <a:ext cx="808990" cy="808990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5" name="Oval 44"/>
            <p:cNvSpPr/>
            <p:nvPr/>
          </p:nvSpPr>
          <p:spPr>
            <a:xfrm>
              <a:off x="4566818" y="2011680"/>
              <a:ext cx="777240" cy="7772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7" name="TAG_B_CANDIDATE_NAME"/>
            <p:cNvSpPr txBox="1"/>
            <p:nvPr/>
          </p:nvSpPr>
          <p:spPr>
            <a:xfrm>
              <a:off x="5526938" y="1993392"/>
              <a:ext cx="2097938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7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Daniel Okafor</a:t>
              </a:r>
            </a:p>
          </p:txBody>
        </p:sp>
        <p:sp>
          <p:nvSpPr>
            <p:cNvPr id="48" name="TAG_B_CURRENT_POSITION"/>
            <p:cNvSpPr txBox="1"/>
            <p:nvPr/>
          </p:nvSpPr>
          <p:spPr>
            <a:xfrm>
              <a:off x="5526938" y="2359152"/>
              <a:ext cx="209793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Chief Operating Officer</a:t>
              </a:r>
            </a:p>
          </p:txBody>
        </p:sp>
        <p:sp>
          <p:nvSpPr>
            <p:cNvPr id="49" name="TAG_B_CURRENT_COMPANY"/>
            <p:cNvSpPr txBox="1"/>
            <p:nvPr/>
          </p:nvSpPr>
          <p:spPr>
            <a:xfrm>
              <a:off x="5526938" y="2578608"/>
              <a:ext cx="209793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Stratton Rail Freight  ·  Birmingham, UK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566818" y="2944368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566818" y="3035808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Scale</a:t>
              </a:r>
            </a:p>
          </p:txBody>
        </p:sp>
        <p:sp>
          <p:nvSpPr>
            <p:cNvPr id="52" name="TAG_B_SCALE"/>
            <p:cNvSpPr txBox="1"/>
            <p:nvPr/>
          </p:nvSpPr>
          <p:spPr>
            <a:xfrm>
              <a:off x="4566818" y="3246120"/>
              <a:ext cx="305805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£410m revenue · 2,100 people · UK &amp; EU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566818" y="3584448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Why they stand out</a:t>
              </a:r>
            </a:p>
          </p:txBody>
        </p:sp>
        <p:sp>
          <p:nvSpPr>
            <p:cNvPr id="54" name="TAG_B_WHY_POINTS_BLOCK"/>
            <p:cNvSpPr txBox="1"/>
            <p:nvPr/>
          </p:nvSpPr>
          <p:spPr>
            <a:xfrm>
              <a:off x="4566818" y="3822192"/>
              <a:ext cx="3058058" cy="7680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Already a COO; sits on the executive board</a:t>
              </a:r>
            </a:p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Led the £120m network modernisation</a:t>
              </a:r>
            </a:p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Strong customer and tender experience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566818" y="4608576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66818" y="4700016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Fit against the brief</a:t>
              </a:r>
            </a:p>
          </p:txBody>
        </p:sp>
        <p:sp>
          <p:nvSpPr>
            <p:cNvPr id="57" name="TAG_B_FIT_1_CRITERION"/>
            <p:cNvSpPr txBox="1"/>
            <p:nvPr/>
          </p:nvSpPr>
          <p:spPr>
            <a:xfrm>
              <a:off x="4566818" y="49560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Operational scale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212738" y="49377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59" name="TAG_B_FIT_1_BAR"/>
            <p:cNvSpPr txBox="1"/>
            <p:nvPr/>
          </p:nvSpPr>
          <p:spPr>
            <a:xfrm>
              <a:off x="6212738" y="49377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</a:t>
              </a:r>
            </a:p>
          </p:txBody>
        </p:sp>
        <p:sp>
          <p:nvSpPr>
            <p:cNvPr id="60" name="TAG_B_FIT_1_RATING"/>
            <p:cNvSpPr txBox="1"/>
            <p:nvPr/>
          </p:nvSpPr>
          <p:spPr>
            <a:xfrm>
              <a:off x="7167676" y="49560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4/5</a:t>
              </a:r>
            </a:p>
          </p:txBody>
        </p:sp>
        <p:sp>
          <p:nvSpPr>
            <p:cNvPr id="61" name="TAG_B_FIT_2_CRITERION"/>
            <p:cNvSpPr txBox="1"/>
            <p:nvPr/>
          </p:nvSpPr>
          <p:spPr>
            <a:xfrm>
              <a:off x="4566818" y="51846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Transformation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212738" y="51663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63" name="TAG_B_FIT_2_BAR"/>
            <p:cNvSpPr txBox="1"/>
            <p:nvPr/>
          </p:nvSpPr>
          <p:spPr>
            <a:xfrm>
              <a:off x="6212738" y="51663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</a:t>
              </a:r>
            </a:p>
          </p:txBody>
        </p:sp>
        <p:sp>
          <p:nvSpPr>
            <p:cNvPr id="64" name="TAG_B_FIT_2_RATING"/>
            <p:cNvSpPr txBox="1"/>
            <p:nvPr/>
          </p:nvSpPr>
          <p:spPr>
            <a:xfrm>
              <a:off x="7167676" y="51846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4/5</a:t>
              </a:r>
            </a:p>
          </p:txBody>
        </p:sp>
        <p:sp>
          <p:nvSpPr>
            <p:cNvPr id="65" name="TAG_B_FIT_3_CRITERION"/>
            <p:cNvSpPr txBox="1"/>
            <p:nvPr/>
          </p:nvSpPr>
          <p:spPr>
            <a:xfrm>
              <a:off x="4566818" y="54132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Commercial breadth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212738" y="53949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67" name="TAG_B_FIT_3_BAR"/>
            <p:cNvSpPr txBox="1"/>
            <p:nvPr/>
          </p:nvSpPr>
          <p:spPr>
            <a:xfrm>
              <a:off x="6212738" y="53949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68" name="TAG_B_FIT_3_RATING"/>
            <p:cNvSpPr txBox="1"/>
            <p:nvPr/>
          </p:nvSpPr>
          <p:spPr>
            <a:xfrm>
              <a:off x="7167676" y="54132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5/5</a:t>
              </a:r>
            </a:p>
          </p:txBody>
        </p:sp>
        <p:sp>
          <p:nvSpPr>
            <p:cNvPr id="69" name="TAG_B_FIT_4_CRITERION"/>
            <p:cNvSpPr txBox="1"/>
            <p:nvPr/>
          </p:nvSpPr>
          <p:spPr>
            <a:xfrm>
              <a:off x="4566818" y="56418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Board readiness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212738" y="56235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71" name="TAG_B_FIT_4_BAR"/>
            <p:cNvSpPr txBox="1"/>
            <p:nvPr/>
          </p:nvSpPr>
          <p:spPr>
            <a:xfrm>
              <a:off x="6212738" y="56235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</a:t>
              </a:r>
            </a:p>
          </p:txBody>
        </p:sp>
        <p:sp>
          <p:nvSpPr>
            <p:cNvPr id="72" name="TAG_B_FIT_4_RATING"/>
            <p:cNvSpPr txBox="1"/>
            <p:nvPr/>
          </p:nvSpPr>
          <p:spPr>
            <a:xfrm>
              <a:off x="7167676" y="56418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4/5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566818" y="5815584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74" name="TAG_B_READINESS|TO_BE_CONFIRMED"/>
            <p:cNvSpPr/>
            <p:nvPr/>
          </p:nvSpPr>
          <p:spPr>
            <a:xfrm>
              <a:off x="4566818" y="5907024"/>
              <a:ext cx="1463040" cy="274320"/>
            </a:xfrm>
            <a:prstGeom prst="round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9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Ready now</a:t>
              </a:r>
            </a:p>
          </p:txBody>
        </p:sp>
        <p:sp>
          <p:nvSpPr>
            <p:cNvPr id="75" name="TAG_B_NOTICE"/>
            <p:cNvSpPr txBox="1"/>
            <p:nvPr/>
          </p:nvSpPr>
          <p:spPr>
            <a:xfrm>
              <a:off x="6167018" y="5870448"/>
              <a:ext cx="1457858" cy="36576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Notice 6 months</a:t>
              </a:r>
            </a:p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£260k–£290k base</a:t>
              </a:r>
            </a:p>
          </p:txBody>
        </p:sp>
      </p:grpSp>
      <p:grpSp>
        <p:nvGrpSpPr>
          <p:cNvPr id="76" name="C_card"/>
          <p:cNvGrpSpPr/>
          <p:nvPr/>
        </p:nvGrpSpPr>
        <p:grpSpPr>
          <a:xfrm>
            <a:off x="8127796" y="1737360"/>
            <a:ext cx="3515258" cy="4544568"/>
            <a:chOff x="8127796" y="1737360"/>
            <a:chExt cx="3515258" cy="4544568"/>
          </a:xfrm>
        </p:grpSpPr>
        <p:sp>
          <p:nvSpPr>
            <p:cNvPr id="77" name="Rectangle 76"/>
            <p:cNvSpPr/>
            <p:nvPr/>
          </p:nvSpPr>
          <p:spPr>
            <a:xfrm>
              <a:off x="8127796" y="1737360"/>
              <a:ext cx="3515258" cy="45445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127796" y="173736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79" name="Oval 78"/>
            <p:cNvSpPr/>
            <p:nvPr/>
          </p:nvSpPr>
          <p:spPr>
            <a:xfrm>
              <a:off x="8340521" y="1995805"/>
              <a:ext cx="808990" cy="808990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0" name="Oval 79"/>
            <p:cNvSpPr/>
            <p:nvPr/>
          </p:nvSpPr>
          <p:spPr>
            <a:xfrm>
              <a:off x="8356396" y="2011680"/>
              <a:ext cx="777240" cy="7772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2" name="TAG_C_CANDIDATE_NAME"/>
            <p:cNvSpPr txBox="1"/>
            <p:nvPr/>
          </p:nvSpPr>
          <p:spPr>
            <a:xfrm>
              <a:off x="9316516" y="1993392"/>
              <a:ext cx="2097938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7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Sofia Lindqvist</a:t>
              </a:r>
            </a:p>
          </p:txBody>
        </p:sp>
        <p:sp>
          <p:nvSpPr>
            <p:cNvPr id="83" name="TAG_C_CURRENT_POSITION"/>
            <p:cNvSpPr txBox="1"/>
            <p:nvPr/>
          </p:nvSpPr>
          <p:spPr>
            <a:xfrm>
              <a:off x="9316516" y="2359152"/>
              <a:ext cx="209793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VP Supply Chain, Europe</a:t>
              </a:r>
            </a:p>
          </p:txBody>
        </p:sp>
        <p:sp>
          <p:nvSpPr>
            <p:cNvPr id="84" name="TAG_C_CURRENT_COMPANY"/>
            <p:cNvSpPr txBox="1"/>
            <p:nvPr/>
          </p:nvSpPr>
          <p:spPr>
            <a:xfrm>
              <a:off x="9316516" y="2578608"/>
              <a:ext cx="209793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Corran Foods plc  ·  Amsterdam, NL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356396" y="2944368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356396" y="3035808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Scale</a:t>
              </a:r>
            </a:p>
          </p:txBody>
        </p:sp>
        <p:sp>
          <p:nvSpPr>
            <p:cNvPr id="87" name="TAG_C_SCALE"/>
            <p:cNvSpPr txBox="1"/>
            <p:nvPr/>
          </p:nvSpPr>
          <p:spPr>
            <a:xfrm>
              <a:off x="8356396" y="3246120"/>
              <a:ext cx="3058058" cy="2286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€900m spend · 1,400 people · 9 countries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356396" y="3584448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Why they stand out</a:t>
              </a:r>
            </a:p>
          </p:txBody>
        </p:sp>
        <p:sp>
          <p:nvSpPr>
            <p:cNvPr id="89" name="TAG_C_WHY_POINTS_BLOCK"/>
            <p:cNvSpPr txBox="1"/>
            <p:nvPr/>
          </p:nvSpPr>
          <p:spPr>
            <a:xfrm>
              <a:off x="8356396" y="3822192"/>
              <a:ext cx="3058058" cy="7680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Listed-company experience across nine markets</a:t>
              </a:r>
            </a:p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Delivered €55m of procurement savings</a:t>
              </a:r>
            </a:p>
            <a:p>
              <a:pPr algn="l" marL="137160" indent="-137160">
                <a:spcAft>
                  <a:spcPts val="2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Fluent Swedish, English and Dutch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356396" y="4608576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356396" y="4700016"/>
              <a:ext cx="3058058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Fit against the brief</a:t>
              </a:r>
            </a:p>
          </p:txBody>
        </p:sp>
        <p:sp>
          <p:nvSpPr>
            <p:cNvPr id="92" name="TAG_C_FIT_1_CRITERION"/>
            <p:cNvSpPr txBox="1"/>
            <p:nvPr/>
          </p:nvSpPr>
          <p:spPr>
            <a:xfrm>
              <a:off x="8356396" y="49560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Operational scale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002316" y="49377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94" name="TAG_C_FIT_1_BAR"/>
            <p:cNvSpPr txBox="1"/>
            <p:nvPr/>
          </p:nvSpPr>
          <p:spPr>
            <a:xfrm>
              <a:off x="10002316" y="49377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</a:t>
              </a:r>
            </a:p>
          </p:txBody>
        </p:sp>
        <p:sp>
          <p:nvSpPr>
            <p:cNvPr id="95" name="TAG_C_FIT_1_RATING"/>
            <p:cNvSpPr txBox="1"/>
            <p:nvPr/>
          </p:nvSpPr>
          <p:spPr>
            <a:xfrm>
              <a:off x="10957254" y="49560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4/5</a:t>
              </a:r>
            </a:p>
          </p:txBody>
        </p:sp>
        <p:sp>
          <p:nvSpPr>
            <p:cNvPr id="96" name="TAG_C_FIT_2_CRITERION"/>
            <p:cNvSpPr txBox="1"/>
            <p:nvPr/>
          </p:nvSpPr>
          <p:spPr>
            <a:xfrm>
              <a:off x="8356396" y="51846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Transformation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002316" y="51663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98" name="TAG_C_FIT_2_BAR"/>
            <p:cNvSpPr txBox="1"/>
            <p:nvPr/>
          </p:nvSpPr>
          <p:spPr>
            <a:xfrm>
              <a:off x="10002316" y="51663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</a:t>
              </a:r>
            </a:p>
          </p:txBody>
        </p:sp>
        <p:sp>
          <p:nvSpPr>
            <p:cNvPr id="99" name="TAG_C_FIT_2_RATING"/>
            <p:cNvSpPr txBox="1"/>
            <p:nvPr/>
          </p:nvSpPr>
          <p:spPr>
            <a:xfrm>
              <a:off x="10957254" y="51846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3/5</a:t>
              </a:r>
            </a:p>
          </p:txBody>
        </p:sp>
        <p:sp>
          <p:nvSpPr>
            <p:cNvPr id="100" name="TAG_C_FIT_3_CRITERION"/>
            <p:cNvSpPr txBox="1"/>
            <p:nvPr/>
          </p:nvSpPr>
          <p:spPr>
            <a:xfrm>
              <a:off x="8356396" y="54132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Commercial breadth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0002316" y="53949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102" name="TAG_C_FIT_3_BAR"/>
            <p:cNvSpPr txBox="1"/>
            <p:nvPr/>
          </p:nvSpPr>
          <p:spPr>
            <a:xfrm>
              <a:off x="10002316" y="53949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■■■■</a:t>
              </a:r>
            </a:p>
          </p:txBody>
        </p:sp>
        <p:sp>
          <p:nvSpPr>
            <p:cNvPr id="103" name="TAG_C_FIT_3_RATING"/>
            <p:cNvSpPr txBox="1"/>
            <p:nvPr/>
          </p:nvSpPr>
          <p:spPr>
            <a:xfrm>
              <a:off x="10957254" y="54132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4/5</a:t>
              </a:r>
            </a:p>
          </p:txBody>
        </p:sp>
        <p:sp>
          <p:nvSpPr>
            <p:cNvPr id="104" name="TAG_C_FIT_4_CRITERION"/>
            <p:cNvSpPr txBox="1"/>
            <p:nvPr/>
          </p:nvSpPr>
          <p:spPr>
            <a:xfrm>
              <a:off x="8356396" y="5641848"/>
              <a:ext cx="1600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Board readiness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002316" y="56235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DFE0E1"/>
                  </a:solidFill>
                  <a:latin typeface="Calibri"/>
                  <a:ea typeface="Calibri"/>
                  <a:cs typeface="Calibri"/>
                </a:rPr>
                <a:t>■■■■■</a:t>
              </a:r>
            </a:p>
          </p:txBody>
        </p:sp>
        <p:sp>
          <p:nvSpPr>
            <p:cNvPr id="106" name="TAG_C_FIT_4_BAR"/>
            <p:cNvSpPr txBox="1"/>
            <p:nvPr/>
          </p:nvSpPr>
          <p:spPr>
            <a:xfrm>
              <a:off x="10002316" y="5623560"/>
              <a:ext cx="109728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100" b="0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■■</a:t>
              </a:r>
            </a:p>
          </p:txBody>
        </p:sp>
        <p:sp>
          <p:nvSpPr>
            <p:cNvPr id="107" name="TAG_C_FIT_4_RATING"/>
            <p:cNvSpPr txBox="1"/>
            <p:nvPr/>
          </p:nvSpPr>
          <p:spPr>
            <a:xfrm>
              <a:off x="10957254" y="5641848"/>
              <a:ext cx="45720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2/5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8356396" y="5815584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9" name="TAG_C_READINESS|TO_BE_CONFIRMED"/>
            <p:cNvSpPr/>
            <p:nvPr/>
          </p:nvSpPr>
          <p:spPr>
            <a:xfrm>
              <a:off x="8356396" y="5907024"/>
              <a:ext cx="1463040" cy="274320"/>
            </a:xfrm>
            <a:prstGeom prst="round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9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Ready in 1-2 years</a:t>
              </a:r>
            </a:p>
          </p:txBody>
        </p:sp>
        <p:sp>
          <p:nvSpPr>
            <p:cNvPr id="110" name="TAG_C_NOTICE"/>
            <p:cNvSpPr txBox="1"/>
            <p:nvPr/>
          </p:nvSpPr>
          <p:spPr>
            <a:xfrm>
              <a:off x="9956596" y="5870448"/>
              <a:ext cx="1457858" cy="36576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Notice 3 months</a:t>
              </a:r>
            </a:p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€250k–€280k base</a:t>
              </a:r>
            </a:p>
          </p:txBody>
        </p:sp>
      </p:grpSp>
      <p:sp>
        <p:nvSpPr>
          <p:cNvPr id="111" name="Rectangle 110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Fit ratings are the consultant’s assessment against the agreed brief.  ·  Template by Formatix.AI — formatix.ai/templates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114" name="Picture 113" descr="eleanor-mar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011680"/>
            <a:ext cx="777240" cy="777240"/>
          </a:xfrm>
          <a:prstGeom prst="ellipse">
            <a:avLst/>
          </a:prstGeom>
        </p:spPr>
      </p:pic>
      <p:pic>
        <p:nvPicPr>
          <p:cNvPr id="115" name="Picture 114" descr="daniel-okafo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818" y="2011680"/>
            <a:ext cx="777240" cy="777240"/>
          </a:xfrm>
          <a:prstGeom prst="ellipse">
            <a:avLst/>
          </a:prstGeom>
        </p:spPr>
      </p:pic>
      <p:pic>
        <p:nvPicPr>
          <p:cNvPr id="116" name="Picture 115" descr="sofia-lindqvis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6396" y="2011680"/>
            <a:ext cx="777240" cy="777240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Shortlist Deck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