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>
            <a:noAutofit/>
          </a:bodyPr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2578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5321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Penhallow &amp; Brice Group</a:t>
            </a:r>
          </a:p>
        </p:txBody>
      </p:sp>
      <p:sp>
        <p:nvSpPr>
          <p:cNvPr id="6" name="TAG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22 September 2026  ·  Strictly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Search progress report</a:t>
            </a:r>
          </a:p>
        </p:txBody>
      </p:sp>
      <p:sp>
        <p:nvSpPr>
          <p:cNvPr id="8" name="TAG_ROLE_TITLE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Chief Financial Officer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37760" y="352044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Search stage</a:t>
            </a:r>
          </a:p>
        </p:txBody>
      </p:sp>
      <p:sp>
        <p:nvSpPr>
          <p:cNvPr id="11" name="TAG_SEARCH_STAGE"/>
          <p:cNvSpPr/>
          <p:nvPr/>
        </p:nvSpPr>
        <p:spPr>
          <a:xfrm>
            <a:off x="4937760" y="3840480"/>
            <a:ext cx="3108960" cy="420624"/>
          </a:xfrm>
          <a:prstGeom prst="round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Week 6 · Shortlist</a:t>
            </a:r>
          </a:p>
        </p:txBody>
      </p:sp>
      <p:grpSp>
        <p:nvGrpSpPr>
          <p:cNvPr id="12" name="#if prepared_by"/>
          <p:cNvGrpSpPr/>
          <p:nvPr/>
        </p:nvGrpSpPr>
        <p:grpSpPr>
          <a:xfrm>
            <a:off x="4937760" y="4572000"/>
            <a:ext cx="6522415" cy="585216"/>
            <a:chOff x="4937760" y="4572000"/>
            <a:chExt cx="6522415" cy="585216"/>
          </a:xfrm>
        </p:grpSpPr>
        <p:sp>
          <p:nvSpPr>
            <p:cNvPr id="13" name="TextBox 12"/>
            <p:cNvSpPr txBox="1"/>
            <p:nvPr/>
          </p:nvSpPr>
          <p:spPr>
            <a:xfrm>
              <a:off x="4937760" y="457200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Prepared by</a:t>
              </a:r>
            </a:p>
          </p:txBody>
        </p:sp>
        <p:sp>
          <p:nvSpPr>
            <p:cNvPr id="14" name="TAG_PREPARED_BY"/>
            <p:cNvSpPr txBox="1"/>
            <p:nvPr/>
          </p:nvSpPr>
          <p:spPr>
            <a:xfrm>
              <a:off x="4937760" y="4846320"/>
              <a:ext cx="6522415" cy="3108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Clara Voss and Imran Qadir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Penhallow &amp; Brice Group  ·  Chief Financial Officer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Search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7680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Where the search stands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39912" y="822960"/>
            <a:ext cx="3200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Current stage</a:t>
            </a:r>
          </a:p>
        </p:txBody>
      </p:sp>
      <p:sp>
        <p:nvSpPr>
          <p:cNvPr id="7" name="TAG_SEARCH_STAGE"/>
          <p:cNvSpPr/>
          <p:nvPr/>
        </p:nvSpPr>
        <p:spPr>
          <a:xfrm>
            <a:off x="8439912" y="1097280"/>
            <a:ext cx="3200400" cy="384048"/>
          </a:xfrm>
          <a:prstGeom prst="round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Week 6 · Shortlist</a:t>
            </a:r>
          </a:p>
        </p:txBody>
      </p:sp>
      <p:grpSp>
        <p:nvGrpSpPr>
          <p:cNvPr id="8" name="#if funnel.0.count"/>
          <p:cNvGrpSpPr/>
          <p:nvPr/>
        </p:nvGrpSpPr>
        <p:grpSpPr>
          <a:xfrm>
            <a:off x="548640" y="1828800"/>
            <a:ext cx="2174991" cy="1188720"/>
            <a:chOff x="548640" y="1828800"/>
            <a:chExt cx="2174991" cy="1188720"/>
          </a:xfrm>
        </p:grpSpPr>
        <p:sp>
          <p:nvSpPr>
            <p:cNvPr id="9" name="Pentagon 8"/>
            <p:cNvSpPr/>
            <p:nvPr/>
          </p:nvSpPr>
          <p:spPr>
            <a:xfrm>
              <a:off x="548640" y="1828800"/>
              <a:ext cx="2174991" cy="1188720"/>
            </a:xfrm>
            <a:prstGeom prst="homePlate">
              <a:avLst>
                <a:gd name="adj" fmla="val 28000"/>
              </a:avLst>
            </a:prstGeom>
            <a:solidFill>
              <a:srgbClr val="E2E2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TAG_FUNNEL.0.COUNT"/>
            <p:cNvSpPr txBox="1"/>
            <p:nvPr/>
          </p:nvSpPr>
          <p:spPr>
            <a:xfrm>
              <a:off x="822960" y="1975104"/>
              <a:ext cx="1352031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0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146</a:t>
              </a:r>
            </a:p>
          </p:txBody>
        </p:sp>
        <p:sp>
          <p:nvSpPr>
            <p:cNvPr id="11" name="TAG_FUNNEL.0.STAGE"/>
            <p:cNvSpPr txBox="1"/>
            <p:nvPr/>
          </p:nvSpPr>
          <p:spPr>
            <a:xfrm>
              <a:off x="822960" y="2560320"/>
              <a:ext cx="1352031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2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Researched</a:t>
              </a:r>
            </a:p>
          </p:txBody>
        </p:sp>
      </p:grpSp>
      <p:grpSp>
        <p:nvGrpSpPr>
          <p:cNvPr id="12" name="#if funnel.1.count"/>
          <p:cNvGrpSpPr/>
          <p:nvPr/>
        </p:nvGrpSpPr>
        <p:grpSpPr>
          <a:xfrm>
            <a:off x="2778495" y="1828800"/>
            <a:ext cx="2174991" cy="1188720"/>
            <a:chOff x="2778495" y="1828800"/>
            <a:chExt cx="2174991" cy="1188720"/>
          </a:xfrm>
        </p:grpSpPr>
        <p:sp>
          <p:nvSpPr>
            <p:cNvPr id="13" name="Chevron 12"/>
            <p:cNvSpPr/>
            <p:nvPr/>
          </p:nvSpPr>
          <p:spPr>
            <a:xfrm>
              <a:off x="2778495" y="1828800"/>
              <a:ext cx="2174991" cy="1188720"/>
            </a:xfrm>
            <a:prstGeom prst="chevron">
              <a:avLst>
                <a:gd name="adj" fmla="val 28000"/>
              </a:avLst>
            </a:prstGeom>
            <a:solidFill>
              <a:srgbClr val="BCBEB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4" name="TAG_FUNNEL.1.COUNT"/>
            <p:cNvSpPr txBox="1"/>
            <p:nvPr/>
          </p:nvSpPr>
          <p:spPr>
            <a:xfrm>
              <a:off x="3253983" y="1975104"/>
              <a:ext cx="1352031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0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58</a:t>
              </a:r>
            </a:p>
          </p:txBody>
        </p:sp>
        <p:sp>
          <p:nvSpPr>
            <p:cNvPr id="15" name="TAG_FUNNEL.1.STAGE"/>
            <p:cNvSpPr txBox="1"/>
            <p:nvPr/>
          </p:nvSpPr>
          <p:spPr>
            <a:xfrm>
              <a:off x="3253983" y="2560320"/>
              <a:ext cx="1352031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2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Approached</a:t>
              </a:r>
            </a:p>
          </p:txBody>
        </p:sp>
      </p:grpSp>
      <p:grpSp>
        <p:nvGrpSpPr>
          <p:cNvPr id="16" name="#if funnel.2.count"/>
          <p:cNvGrpSpPr/>
          <p:nvPr/>
        </p:nvGrpSpPr>
        <p:grpSpPr>
          <a:xfrm>
            <a:off x="5008350" y="1828800"/>
            <a:ext cx="2174991" cy="1188720"/>
            <a:chOff x="5008350" y="1828800"/>
            <a:chExt cx="2174991" cy="1188720"/>
          </a:xfrm>
        </p:grpSpPr>
        <p:sp>
          <p:nvSpPr>
            <p:cNvPr id="17" name="Chevron 16"/>
            <p:cNvSpPr/>
            <p:nvPr/>
          </p:nvSpPr>
          <p:spPr>
            <a:xfrm>
              <a:off x="5008350" y="1828800"/>
              <a:ext cx="2174991" cy="1188720"/>
            </a:xfrm>
            <a:prstGeom prst="chevron">
              <a:avLst>
                <a:gd name="adj" fmla="val 28000"/>
              </a:avLst>
            </a:prstGeom>
            <a:solidFill>
              <a:srgbClr val="9295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TAG_FUNNEL.2.COUNT"/>
            <p:cNvSpPr txBox="1"/>
            <p:nvPr/>
          </p:nvSpPr>
          <p:spPr>
            <a:xfrm>
              <a:off x="5483838" y="1975104"/>
              <a:ext cx="1352031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000" b="0" i="0">
                  <a:solidFill>
                    <a:srgbClr val="292E32"/>
                  </a:solidFill>
                  <a:latin typeface="Cambria"/>
                  <a:ea typeface="Cambria"/>
                  <a:cs typeface="Cambria"/>
                </a:rPr>
                <a:t>21</a:t>
              </a:r>
            </a:p>
          </p:txBody>
        </p:sp>
        <p:sp>
          <p:nvSpPr>
            <p:cNvPr id="19" name="TAG_FUNNEL.2.STAGE"/>
            <p:cNvSpPr txBox="1"/>
            <p:nvPr/>
          </p:nvSpPr>
          <p:spPr>
            <a:xfrm>
              <a:off x="5483838" y="2560320"/>
              <a:ext cx="1352031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20">
                  <a:solidFill>
                    <a:srgbClr val="292E32"/>
                  </a:solidFill>
                  <a:latin typeface="Calibri"/>
                  <a:ea typeface="Calibri"/>
                  <a:cs typeface="Calibri"/>
                </a:rPr>
                <a:t>Interested</a:t>
              </a:r>
            </a:p>
          </p:txBody>
        </p:sp>
      </p:grpSp>
      <p:grpSp>
        <p:nvGrpSpPr>
          <p:cNvPr id="20" name="#if funnel.3.count"/>
          <p:cNvGrpSpPr/>
          <p:nvPr/>
        </p:nvGrpSpPr>
        <p:grpSpPr>
          <a:xfrm>
            <a:off x="7238205" y="1828800"/>
            <a:ext cx="2174991" cy="1188720"/>
            <a:chOff x="7238205" y="1828800"/>
            <a:chExt cx="2174991" cy="1188720"/>
          </a:xfrm>
        </p:grpSpPr>
        <p:sp>
          <p:nvSpPr>
            <p:cNvPr id="21" name="Chevron 20"/>
            <p:cNvSpPr/>
            <p:nvPr/>
          </p:nvSpPr>
          <p:spPr>
            <a:xfrm>
              <a:off x="7238205" y="1828800"/>
              <a:ext cx="2174991" cy="1188720"/>
            </a:xfrm>
            <a:prstGeom prst="chevron">
              <a:avLst>
                <a:gd name="adj" fmla="val 28000"/>
              </a:avLst>
            </a:prstGeom>
            <a:solidFill>
              <a:srgbClr val="64686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2" name="TAG_FUNNEL.3.COUNT"/>
            <p:cNvSpPr txBox="1"/>
            <p:nvPr/>
          </p:nvSpPr>
          <p:spPr>
            <a:xfrm>
              <a:off x="7713693" y="1975104"/>
              <a:ext cx="1352031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0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11</a:t>
              </a:r>
            </a:p>
          </p:txBody>
        </p:sp>
        <p:sp>
          <p:nvSpPr>
            <p:cNvPr id="23" name="TAG_FUNNEL.3.STAGE"/>
            <p:cNvSpPr txBox="1"/>
            <p:nvPr/>
          </p:nvSpPr>
          <p:spPr>
            <a:xfrm>
              <a:off x="7713693" y="2560320"/>
              <a:ext cx="1352031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2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Interviewed</a:t>
              </a:r>
            </a:p>
          </p:txBody>
        </p:sp>
      </p:grpSp>
      <p:grpSp>
        <p:nvGrpSpPr>
          <p:cNvPr id="24" name="#if funnel.4.count"/>
          <p:cNvGrpSpPr/>
          <p:nvPr/>
        </p:nvGrpSpPr>
        <p:grpSpPr>
          <a:xfrm>
            <a:off x="9468060" y="1828800"/>
            <a:ext cx="2174991" cy="1188720"/>
            <a:chOff x="9468060" y="1828800"/>
            <a:chExt cx="2174991" cy="1188720"/>
          </a:xfrm>
        </p:grpSpPr>
        <p:sp>
          <p:nvSpPr>
            <p:cNvPr id="25" name="Chevron 24"/>
            <p:cNvSpPr/>
            <p:nvPr/>
          </p:nvSpPr>
          <p:spPr>
            <a:xfrm>
              <a:off x="9468060" y="1828800"/>
              <a:ext cx="2174991" cy="1188720"/>
            </a:xfrm>
            <a:prstGeom prst="chevron">
              <a:avLst>
                <a:gd name="adj" fmla="val 28000"/>
              </a:avLst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TAG_FUNNEL.4.COUNT"/>
            <p:cNvSpPr txBox="1"/>
            <p:nvPr/>
          </p:nvSpPr>
          <p:spPr>
            <a:xfrm>
              <a:off x="9943548" y="1975104"/>
              <a:ext cx="1352031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0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5</a:t>
              </a:r>
            </a:p>
          </p:txBody>
        </p:sp>
        <p:sp>
          <p:nvSpPr>
            <p:cNvPr id="27" name="TAG_FUNNEL.4.STAGE"/>
            <p:cNvSpPr txBox="1"/>
            <p:nvPr/>
          </p:nvSpPr>
          <p:spPr>
            <a:xfrm>
              <a:off x="9943548" y="2560320"/>
              <a:ext cx="1352031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2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Shortlisted</a:t>
              </a:r>
            </a:p>
          </p:txBody>
        </p:sp>
      </p:grpSp>
      <p:sp>
        <p:nvSpPr>
          <p:cNvPr id="28" name="TAG_FUNNEL_NOTE"/>
          <p:cNvSpPr txBox="1"/>
          <p:nvPr/>
        </p:nvSpPr>
        <p:spPr>
          <a:xfrm>
            <a:off x="548640" y="3127248"/>
            <a:ext cx="11091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Researched = organisations and individuals mapped against the brief; figures as at 22 September 2026.</a:t>
            </a:r>
          </a:p>
        </p:txBody>
      </p:sp>
      <p:grpSp>
        <p:nvGrpSpPr>
          <p:cNvPr id="29" name="#if glance_summary"/>
          <p:cNvGrpSpPr/>
          <p:nvPr/>
        </p:nvGrpSpPr>
        <p:grpSpPr>
          <a:xfrm>
            <a:off x="548640" y="3474720"/>
            <a:ext cx="11091672" cy="566928"/>
            <a:chOff x="548640" y="3474720"/>
            <a:chExt cx="11091672" cy="566928"/>
          </a:xfrm>
        </p:grpSpPr>
        <p:sp>
          <p:nvSpPr>
            <p:cNvPr id="30" name="Rectangle 29"/>
            <p:cNvSpPr/>
            <p:nvPr/>
          </p:nvSpPr>
          <p:spPr>
            <a:xfrm>
              <a:off x="548640" y="3474720"/>
              <a:ext cx="45720" cy="566928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TAG_GLANCE_SUMMARY"/>
            <p:cNvSpPr txBox="1"/>
            <p:nvPr/>
          </p:nvSpPr>
          <p:spPr>
            <a:xfrm>
              <a:off x="731520" y="3474720"/>
              <a:ext cx="10908792" cy="56692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 strong field: five candidates are shortlisted for client interviews, two of them sitting CFOs, and the timetable to first interviews on 6 October is holding.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48640" y="4315968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Timeline</a:t>
            </a:r>
          </a:p>
        </p:txBody>
      </p:sp>
      <p:sp>
        <p:nvSpPr>
          <p:cNvPr id="33" name="Oval 32"/>
          <p:cNvSpPr/>
          <p:nvPr/>
        </p:nvSpPr>
        <p:spPr>
          <a:xfrm>
            <a:off x="8351215" y="4361688"/>
            <a:ext cx="146304" cy="146304"/>
          </a:xfrm>
          <a:prstGeom prst="ellipse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70671" y="4334256"/>
            <a:ext cx="868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Done</a:t>
            </a:r>
          </a:p>
        </p:txBody>
      </p:sp>
      <p:sp>
        <p:nvSpPr>
          <p:cNvPr id="35" name="Oval 34"/>
          <p:cNvSpPr/>
          <p:nvPr/>
        </p:nvSpPr>
        <p:spPr>
          <a:xfrm>
            <a:off x="9448495" y="4361688"/>
            <a:ext cx="146304" cy="146304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67951" y="4334256"/>
            <a:ext cx="868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Current stage</a:t>
            </a:r>
          </a:p>
        </p:txBody>
      </p:sp>
      <p:sp>
        <p:nvSpPr>
          <p:cNvPr id="37" name="Oval 36"/>
          <p:cNvSpPr/>
          <p:nvPr/>
        </p:nvSpPr>
        <p:spPr>
          <a:xfrm>
            <a:off x="10545775" y="4361688"/>
            <a:ext cx="146304" cy="14630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93959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765231" y="4334256"/>
            <a:ext cx="868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Next</a:t>
            </a:r>
          </a:p>
        </p:txBody>
      </p:sp>
      <p:grpSp>
        <p:nvGrpSpPr>
          <p:cNvPr id="39" name="#if milestones.0"/>
          <p:cNvGrpSpPr/>
          <p:nvPr/>
        </p:nvGrpSpPr>
        <p:grpSpPr>
          <a:xfrm>
            <a:off x="594360" y="4709160"/>
            <a:ext cx="1757629" cy="1444752"/>
            <a:chOff x="594360" y="4709160"/>
            <a:chExt cx="1757629" cy="1444752"/>
          </a:xfrm>
        </p:grpSpPr>
        <p:sp>
          <p:nvSpPr>
            <p:cNvPr id="40" name="TAG_MILESTONES.0.DATE"/>
            <p:cNvSpPr txBox="1"/>
            <p:nvPr/>
          </p:nvSpPr>
          <p:spPr>
            <a:xfrm>
              <a:off x="594360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11 Aug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1336014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2" name="#if milestones.0.done"/>
            <p:cNvSpPr/>
            <p:nvPr/>
          </p:nvSpPr>
          <p:spPr>
            <a:xfrm>
              <a:off x="1336014" y="5047488"/>
              <a:ext cx="274320" cy="274320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5" name="TAG_MILESTONES.0.LABEL"/>
            <p:cNvSpPr txBox="1"/>
            <p:nvPr/>
          </p:nvSpPr>
          <p:spPr>
            <a:xfrm>
              <a:off x="621792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Briefing &amp; search strategy</a:t>
              </a:r>
            </a:p>
          </p:txBody>
        </p:sp>
        <p:sp>
          <p:nvSpPr>
            <p:cNvPr id="46" name="#if milestones.0.done"/>
            <p:cNvSpPr txBox="1"/>
            <p:nvPr/>
          </p:nvSpPr>
          <p:spPr>
            <a:xfrm>
              <a:off x="621792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Done</a:t>
              </a:r>
            </a:p>
          </p:txBody>
        </p:sp>
      </p:grpSp>
      <p:grpSp>
        <p:nvGrpSpPr>
          <p:cNvPr id="49" name="#if milestones.1"/>
          <p:cNvGrpSpPr/>
          <p:nvPr/>
        </p:nvGrpSpPr>
        <p:grpSpPr>
          <a:xfrm>
            <a:off x="1665198" y="4709160"/>
            <a:ext cx="2535860" cy="1444752"/>
            <a:chOff x="1665198" y="4709160"/>
            <a:chExt cx="2535860" cy="1444752"/>
          </a:xfrm>
        </p:grpSpPr>
        <p:sp>
          <p:nvSpPr>
            <p:cNvPr id="50" name="Rectangle 49"/>
            <p:cNvSpPr/>
            <p:nvPr/>
          </p:nvSpPr>
          <p:spPr>
            <a:xfrm>
              <a:off x="1665198" y="5175123"/>
              <a:ext cx="1465021" cy="19050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1" name="#if milestones.1.done"/>
            <p:cNvSpPr/>
            <p:nvPr/>
          </p:nvSpPr>
          <p:spPr>
            <a:xfrm>
              <a:off x="1665198" y="5171948"/>
              <a:ext cx="1465021" cy="2540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3" name="TAG_MILESTONES.1.DATE"/>
            <p:cNvSpPr txBox="1"/>
            <p:nvPr/>
          </p:nvSpPr>
          <p:spPr>
            <a:xfrm>
              <a:off x="2443429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18 Aug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3185083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5" name="#if milestones.1.done"/>
            <p:cNvSpPr/>
            <p:nvPr/>
          </p:nvSpPr>
          <p:spPr>
            <a:xfrm>
              <a:off x="3185083" y="5047488"/>
              <a:ext cx="274320" cy="274320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8" name="TAG_MILESTONES.1.LABEL"/>
            <p:cNvSpPr txBox="1"/>
            <p:nvPr/>
          </p:nvSpPr>
          <p:spPr>
            <a:xfrm>
              <a:off x="2470861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Market mapping</a:t>
              </a:r>
            </a:p>
          </p:txBody>
        </p:sp>
        <p:sp>
          <p:nvSpPr>
            <p:cNvPr id="59" name="#if milestones.1.done"/>
            <p:cNvSpPr txBox="1"/>
            <p:nvPr/>
          </p:nvSpPr>
          <p:spPr>
            <a:xfrm>
              <a:off x="2470861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Done</a:t>
              </a:r>
            </a:p>
          </p:txBody>
        </p:sp>
      </p:grpSp>
      <p:grpSp>
        <p:nvGrpSpPr>
          <p:cNvPr id="62" name="#if milestones.2"/>
          <p:cNvGrpSpPr/>
          <p:nvPr/>
        </p:nvGrpSpPr>
        <p:grpSpPr>
          <a:xfrm>
            <a:off x="3514267" y="4709160"/>
            <a:ext cx="2535860" cy="1444752"/>
            <a:chOff x="3514267" y="4709160"/>
            <a:chExt cx="2535860" cy="1444752"/>
          </a:xfrm>
        </p:grpSpPr>
        <p:sp>
          <p:nvSpPr>
            <p:cNvPr id="63" name="Rectangle 62"/>
            <p:cNvSpPr/>
            <p:nvPr/>
          </p:nvSpPr>
          <p:spPr>
            <a:xfrm>
              <a:off x="3514267" y="5175123"/>
              <a:ext cx="1465021" cy="19050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4" name="#if milestones.2.done"/>
            <p:cNvSpPr/>
            <p:nvPr/>
          </p:nvSpPr>
          <p:spPr>
            <a:xfrm>
              <a:off x="3514267" y="5171948"/>
              <a:ext cx="1465021" cy="2540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6" name="TAG_MILESTONES.2.DATE"/>
            <p:cNvSpPr txBox="1"/>
            <p:nvPr/>
          </p:nvSpPr>
          <p:spPr>
            <a:xfrm>
              <a:off x="4292498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1 Sep</a:t>
              </a:r>
            </a:p>
          </p:txBody>
        </p:sp>
        <p:sp>
          <p:nvSpPr>
            <p:cNvPr id="67" name="Oval 66"/>
            <p:cNvSpPr/>
            <p:nvPr/>
          </p:nvSpPr>
          <p:spPr>
            <a:xfrm>
              <a:off x="5034152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8" name="#if milestones.2.done"/>
            <p:cNvSpPr/>
            <p:nvPr/>
          </p:nvSpPr>
          <p:spPr>
            <a:xfrm>
              <a:off x="5034152" y="5047488"/>
              <a:ext cx="274320" cy="274320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1" name="TAG_MILESTONES.2.LABEL"/>
            <p:cNvSpPr txBox="1"/>
            <p:nvPr/>
          </p:nvSpPr>
          <p:spPr>
            <a:xfrm>
              <a:off x="4319930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Approach &amp; first interviews</a:t>
              </a:r>
            </a:p>
          </p:txBody>
        </p:sp>
        <p:sp>
          <p:nvSpPr>
            <p:cNvPr id="72" name="#if milestones.2.done"/>
            <p:cNvSpPr txBox="1"/>
            <p:nvPr/>
          </p:nvSpPr>
          <p:spPr>
            <a:xfrm>
              <a:off x="4319930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Done</a:t>
              </a:r>
            </a:p>
          </p:txBody>
        </p:sp>
      </p:grpSp>
      <p:grpSp>
        <p:nvGrpSpPr>
          <p:cNvPr id="75" name="#if milestones.3"/>
          <p:cNvGrpSpPr/>
          <p:nvPr/>
        </p:nvGrpSpPr>
        <p:grpSpPr>
          <a:xfrm>
            <a:off x="5363336" y="4709160"/>
            <a:ext cx="2535860" cy="1444752"/>
            <a:chOff x="5363336" y="4709160"/>
            <a:chExt cx="2535860" cy="1444752"/>
          </a:xfrm>
        </p:grpSpPr>
        <p:sp>
          <p:nvSpPr>
            <p:cNvPr id="76" name="Rectangle 75"/>
            <p:cNvSpPr/>
            <p:nvPr/>
          </p:nvSpPr>
          <p:spPr>
            <a:xfrm>
              <a:off x="5363336" y="5175123"/>
              <a:ext cx="1465021" cy="19050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8" name="#if milestones.3.current"/>
            <p:cNvSpPr/>
            <p:nvPr/>
          </p:nvSpPr>
          <p:spPr>
            <a:xfrm>
              <a:off x="5363336" y="5171948"/>
              <a:ext cx="1465021" cy="2540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79" name="TAG_MILESTONES.3.DATE"/>
            <p:cNvSpPr txBox="1"/>
            <p:nvPr/>
          </p:nvSpPr>
          <p:spPr>
            <a:xfrm>
              <a:off x="6141567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22 Sep</a:t>
              </a:r>
            </a:p>
          </p:txBody>
        </p:sp>
        <p:sp>
          <p:nvSpPr>
            <p:cNvPr id="80" name="Oval 79"/>
            <p:cNvSpPr/>
            <p:nvPr/>
          </p:nvSpPr>
          <p:spPr>
            <a:xfrm>
              <a:off x="6883221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2" name="#if milestones.3.current"/>
            <p:cNvSpPr/>
            <p:nvPr/>
          </p:nvSpPr>
          <p:spPr>
            <a:xfrm>
              <a:off x="6828357" y="4992624"/>
              <a:ext cx="384048" cy="384048"/>
            </a:xfrm>
            <a:prstGeom prst="ellipse">
              <a:avLst/>
            </a:prstGeom>
            <a:solidFill>
              <a:srgbClr val="5F6B77"/>
            </a:solidFill>
            <a:ln w="317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3" name="TAG_MILESTONES.3.LABEL"/>
            <p:cNvSpPr txBox="1"/>
            <p:nvPr/>
          </p:nvSpPr>
          <p:spPr>
            <a:xfrm>
              <a:off x="6168999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Shortlist presented</a:t>
              </a:r>
            </a:p>
          </p:txBody>
        </p:sp>
        <p:sp>
          <p:nvSpPr>
            <p:cNvPr id="86" name="#if milestones.3.current"/>
            <p:cNvSpPr txBox="1"/>
            <p:nvPr/>
          </p:nvSpPr>
          <p:spPr>
            <a:xfrm>
              <a:off x="6168999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Current stage</a:t>
              </a:r>
            </a:p>
          </p:txBody>
        </p:sp>
      </p:grpSp>
      <p:grpSp>
        <p:nvGrpSpPr>
          <p:cNvPr id="88" name="#if milestones.4"/>
          <p:cNvGrpSpPr/>
          <p:nvPr/>
        </p:nvGrpSpPr>
        <p:grpSpPr>
          <a:xfrm>
            <a:off x="7212405" y="4709160"/>
            <a:ext cx="2535860" cy="1444752"/>
            <a:chOff x="7212405" y="4709160"/>
            <a:chExt cx="2535860" cy="1444752"/>
          </a:xfrm>
        </p:grpSpPr>
        <p:sp>
          <p:nvSpPr>
            <p:cNvPr id="89" name="Rectangle 88"/>
            <p:cNvSpPr/>
            <p:nvPr/>
          </p:nvSpPr>
          <p:spPr>
            <a:xfrm>
              <a:off x="7212405" y="5175123"/>
              <a:ext cx="1465021" cy="19050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2" name="TAG_MILESTONES.4.DATE"/>
            <p:cNvSpPr txBox="1"/>
            <p:nvPr/>
          </p:nvSpPr>
          <p:spPr>
            <a:xfrm>
              <a:off x="7990636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6 Oct</a:t>
              </a:r>
            </a:p>
          </p:txBody>
        </p:sp>
        <p:sp>
          <p:nvSpPr>
            <p:cNvPr id="93" name="Oval 92"/>
            <p:cNvSpPr/>
            <p:nvPr/>
          </p:nvSpPr>
          <p:spPr>
            <a:xfrm>
              <a:off x="8732290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7" name="TAG_MILESTONES.4.LABEL"/>
            <p:cNvSpPr txBox="1"/>
            <p:nvPr/>
          </p:nvSpPr>
          <p:spPr>
            <a:xfrm>
              <a:off x="8018068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Client interviews</a:t>
              </a:r>
            </a:p>
          </p:txBody>
        </p:sp>
        <p:sp>
          <p:nvSpPr>
            <p:cNvPr id="100" name="#if milestones.4.upcoming"/>
            <p:cNvSpPr txBox="1"/>
            <p:nvPr/>
          </p:nvSpPr>
          <p:spPr>
            <a:xfrm>
              <a:off x="8018068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Next</a:t>
              </a:r>
            </a:p>
          </p:txBody>
        </p:sp>
      </p:grpSp>
      <p:grpSp>
        <p:nvGrpSpPr>
          <p:cNvPr id="101" name="#if milestones.5"/>
          <p:cNvGrpSpPr/>
          <p:nvPr/>
        </p:nvGrpSpPr>
        <p:grpSpPr>
          <a:xfrm>
            <a:off x="9061474" y="4709160"/>
            <a:ext cx="2535860" cy="1444752"/>
            <a:chOff x="9061474" y="4709160"/>
            <a:chExt cx="2535860" cy="1444752"/>
          </a:xfrm>
        </p:grpSpPr>
        <p:sp>
          <p:nvSpPr>
            <p:cNvPr id="102" name="Rectangle 101"/>
            <p:cNvSpPr/>
            <p:nvPr/>
          </p:nvSpPr>
          <p:spPr>
            <a:xfrm>
              <a:off x="9061474" y="5175123"/>
              <a:ext cx="1465021" cy="19050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5" name="TAG_MILESTONES.5.DATE"/>
            <p:cNvSpPr txBox="1"/>
            <p:nvPr/>
          </p:nvSpPr>
          <p:spPr>
            <a:xfrm>
              <a:off x="9839705" y="4709160"/>
              <a:ext cx="175762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27 Oct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10581359" y="5047488"/>
              <a:ext cx="274320" cy="2743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93959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0" name="TAG_MILESTONES.5.LABEL"/>
            <p:cNvSpPr txBox="1"/>
            <p:nvPr/>
          </p:nvSpPr>
          <p:spPr>
            <a:xfrm>
              <a:off x="9867137" y="5477256"/>
              <a:ext cx="170276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Offer &amp; references</a:t>
              </a:r>
            </a:p>
          </p:txBody>
        </p:sp>
        <p:sp>
          <p:nvSpPr>
            <p:cNvPr id="113" name="#if milestones.5.upcoming"/>
            <p:cNvSpPr txBox="1"/>
            <p:nvPr/>
          </p:nvSpPr>
          <p:spPr>
            <a:xfrm>
              <a:off x="9867137" y="5952744"/>
              <a:ext cx="1702765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800" b="1" i="0" cap="all" spc="10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Next</a:t>
              </a:r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Figures as at the report date, from the search tracker  ·  Template by Formatix.AI — formatix.ai/templates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Penhallow &amp; Brice Group  ·  Chief Financial Officer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8229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Where every candidate stands</a:t>
            </a:r>
          </a:p>
        </p:txBody>
      </p:sp>
      <p:sp>
        <p:nvSpPr>
          <p:cNvPr id="6" name="TAG_PAGE_LABEL"/>
          <p:cNvSpPr txBox="1"/>
          <p:nvPr/>
        </p:nvSpPr>
        <p:spPr>
          <a:xfrm>
            <a:off x="8897112" y="118872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783080"/>
          <a:ext cx="11091672" cy="768096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48840"/>
                <a:gridCol w="2514600"/>
                <a:gridCol w="1783080"/>
                <a:gridCol w="1737360"/>
                <a:gridCol w="2907792"/>
              </a:tblGrid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Current employer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Stage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Status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Next step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A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Tolland Marine &amp; Energy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Shortlist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Interested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Client interview 6 Oct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B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Greyhaven Utilities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Shortlist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Interested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Client interview 6 Oct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C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Orrin Specialty Chemicals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Shortlist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Interested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Client interview 7 Oct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Kestle Foods plc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Shortlist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Considering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Call on package, 25 Sep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E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Marrow Street Capital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Shortlist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Interested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Client interview 8 Oct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F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Brackwater Logistics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Interviewed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Reserve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Hold; update in two weeks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G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Selby Arden Holdings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Interviewed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Withdrew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None (counter-offer)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H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Northgate Rail Services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Approached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In discussion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First interview 29 Sep</a:t>
                      </a:r>
                    </a:p>
                  </a:txBody>
                  <a:tcPr marL="73152" marR="73152" marT="64008" marB="64008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AG_#UNLESS_PIPELINE_PAGES"/>
          <p:cNvSpPr txBox="1"/>
          <p:nvPr/>
        </p:nvSpPr>
        <p:spPr>
          <a:xfrm>
            <a:off x="548640" y="2331720"/>
            <a:ext cx="110916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Candidates may be anonymised until they agree to be named  ·  Template by Formatix.AI — formatix.ai/templates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Penhallow &amp; Brice Group  ·  Chief Financial Officer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feedback, risks and 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What we are hearing, and what happens next</a:t>
            </a:r>
          </a:p>
        </p:txBody>
      </p:sp>
      <p:grpSp>
        <p:nvGrpSpPr>
          <p:cNvPr id="6" name="#if market_themes"/>
          <p:cNvGrpSpPr/>
          <p:nvPr/>
        </p:nvGrpSpPr>
        <p:grpSpPr>
          <a:xfrm>
            <a:off x="548640" y="1783080"/>
            <a:ext cx="3931920" cy="4315968"/>
            <a:chOff x="548640" y="1783080"/>
            <a:chExt cx="3931920" cy="4315968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3931920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3931920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7240" y="2020824"/>
              <a:ext cx="347472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Market feedback</a:t>
              </a:r>
            </a:p>
          </p:txBody>
        </p:sp>
        <p:sp>
          <p:nvSpPr>
            <p:cNvPr id="10" name="TAG_MARKET_THEMES_BLOCK"/>
            <p:cNvSpPr txBox="1"/>
            <p:nvPr/>
          </p:nvSpPr>
          <p:spPr>
            <a:xfrm>
              <a:off x="777240" y="2350008"/>
              <a:ext cx="3474720" cy="35661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Strong interest in the M&amp;A agenda; candidates see the role as a step up in scope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Base salary is in line with the market, but the long-term incentive is below sector peers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Two candidates asked for more detail on the board's appetite for further acquisitions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The Leeds location is a positive for northern candidates and a hurdle for London ones</a:t>
              </a:r>
            </a:p>
          </p:txBody>
        </p:sp>
      </p:grpSp>
      <p:sp>
        <p:nvSpPr>
          <p:cNvPr id="11" name="#if risks"/>
          <p:cNvSpPr txBox="1"/>
          <p:nvPr/>
        </p:nvSpPr>
        <p:spPr>
          <a:xfrm>
            <a:off x="4754880" y="1783080"/>
            <a:ext cx="68881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Risks and mitigations</a:t>
            </a:r>
          </a:p>
        </p:txBody>
      </p:sp>
      <p:graphicFrame>
        <p:nvGraphicFramePr>
          <p:cNvPr id="12" name="#if risks"/>
          <p:cNvGraphicFramePr>
            <a:graphicFrameLocks noGrp="1"/>
          </p:cNvGraphicFramePr>
          <p:nvPr/>
        </p:nvGraphicFramePr>
        <p:xfrm>
          <a:off x="4754880" y="2057400"/>
          <a:ext cx="6888175" cy="65836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971800"/>
                <a:gridCol w="3916375"/>
              </a:tblGrid>
              <a:tr h="329184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Risk or issue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Mitigation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29184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Long-term incentive below the market for sitting CFOs</a:t>
                      </a:r>
                    </a:p>
                  </a:txBody>
                  <a:tcPr marL="73152" marR="73152" marT="64008" marB="64008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Client to confirm LTIP flexibility before interviews; two candidates will not move without it</a:t>
                      </a:r>
                    </a:p>
                  </a:txBody>
                  <a:tcPr marL="73152" marR="73152" marT="64008" marB="64008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Candidate D has a six-month notice period</a:t>
                      </a:r>
                    </a:p>
                  </a:txBody>
                  <a:tcPr marL="73152" marR="73152" marT="64008" marB="64008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Discuss buy-out or an interim arrangement at offer stage</a:t>
                      </a:r>
                    </a:p>
                  </a:txBody>
                  <a:tcPr marL="73152" marR="73152" marT="64008" marB="64008" anchor="t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#if next_steps"/>
          <p:cNvSpPr txBox="1"/>
          <p:nvPr/>
        </p:nvSpPr>
        <p:spPr>
          <a:xfrm>
            <a:off x="4754880" y="4114800"/>
            <a:ext cx="68881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Next steps</a:t>
            </a:r>
          </a:p>
        </p:txBody>
      </p:sp>
      <p:graphicFrame>
        <p:nvGraphicFramePr>
          <p:cNvPr id="14" name="#if next_steps"/>
          <p:cNvGraphicFramePr>
            <a:graphicFrameLocks noGrp="1"/>
          </p:cNvGraphicFramePr>
          <p:nvPr/>
        </p:nvGraphicFramePr>
        <p:xfrm>
          <a:off x="4754880" y="4389120"/>
          <a:ext cx="6888175" cy="621792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144975"/>
                <a:gridCol w="1600200"/>
                <a:gridCol w="1143000"/>
              </a:tblGrid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Action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Owner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By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Confirm the client interview panel and schedule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Penhallow &amp; Brice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26 Sep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Send candidate briefing packs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Clara Voss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30 Sep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Confirm LTIP flexibility for the offer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Group HR Director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3 Oct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First-round client interviews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Client panel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6–8 Oct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Market feedback is reported as heard and is not attributed  ·  Template by Formatix.AI — formatix.ai/templates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Progress Report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