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2578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Prepared for</a:t>
            </a:r>
          </a:p>
        </p:txBody>
      </p:sp>
      <p:sp>
        <p:nvSpPr>
          <p:cNvPr id="5" name="TAG_CLIENT_COMPANY"/>
          <p:cNvSpPr txBox="1"/>
          <p:nvPr/>
        </p:nvSpPr>
        <p:spPr>
          <a:xfrm>
            <a:off x="548640" y="55321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Hollins &amp; Marr Group plc</a:t>
            </a:r>
          </a:p>
        </p:txBody>
      </p:sp>
      <p:sp>
        <p:nvSpPr>
          <p:cNvPr id="6" name="TAG_KICKOFF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29 September 2026  ·  Strictly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Search kickoff</a:t>
            </a:r>
          </a:p>
        </p:txBody>
      </p:sp>
      <p:sp>
        <p:nvSpPr>
          <p:cNvPr id="8" name="TAG_ROLE_TITLE"/>
          <p:cNvSpPr txBox="1"/>
          <p:nvPr/>
        </p:nvSpPr>
        <p:spPr>
          <a:xfrm>
            <a:off x="4937760" y="1737360"/>
            <a:ext cx="6522415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Managing Director, Energy Services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324612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37760" y="352044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Retained search for</a:t>
            </a:r>
          </a:p>
        </p:txBody>
      </p:sp>
      <p:sp>
        <p:nvSpPr>
          <p:cNvPr id="11" name="TAG_CLIENT_COMPANY"/>
          <p:cNvSpPr txBox="1"/>
          <p:nvPr/>
        </p:nvSpPr>
        <p:spPr>
          <a:xfrm>
            <a:off x="4937760" y="3794760"/>
            <a:ext cx="65224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2000" b="0" i="0">
                <a:solidFill>
                  <a:srgbClr val="1F2226"/>
                </a:solidFill>
                <a:latin typeface="Cambria"/>
                <a:ea typeface="Cambria"/>
                <a:cs typeface="Cambria"/>
              </a:rPr>
              <a:t>Hollins &amp; Marr Group plc</a:t>
            </a:r>
          </a:p>
        </p:txBody>
      </p:sp>
      <p:grpSp>
        <p:nvGrpSpPr>
          <p:cNvPr id="12" name="#if presented_by"/>
          <p:cNvGrpSpPr/>
          <p:nvPr/>
        </p:nvGrpSpPr>
        <p:grpSpPr>
          <a:xfrm>
            <a:off x="4937760" y="4754880"/>
            <a:ext cx="6522415" cy="777240"/>
            <a:chOff x="4937760" y="4754880"/>
            <a:chExt cx="6522415" cy="777240"/>
          </a:xfrm>
        </p:grpSpPr>
        <p:sp>
          <p:nvSpPr>
            <p:cNvPr id="13" name="TextBox 12"/>
            <p:cNvSpPr txBox="1"/>
            <p:nvPr/>
          </p:nvSpPr>
          <p:spPr>
            <a:xfrm>
              <a:off x="4937760" y="475488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Presented by</a:t>
              </a:r>
            </a:p>
          </p:txBody>
        </p:sp>
        <p:sp>
          <p:nvSpPr>
            <p:cNvPr id="14" name="TAG_PRESENTED_BY"/>
            <p:cNvSpPr txBox="1"/>
            <p:nvPr/>
          </p:nvSpPr>
          <p:spPr>
            <a:xfrm>
              <a:off x="4937760" y="5029200"/>
              <a:ext cx="6522415" cy="5029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Eleanor Vance, Partner and Rafael Otieno, Principal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Hollins &amp; Marr Group plc  ·  Managing Director, Energy Services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The role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role and why it matters</a:t>
            </a:r>
          </a:p>
        </p:txBody>
      </p:sp>
      <p:grpSp>
        <p:nvGrpSpPr>
          <p:cNvPr id="6" name="#if role_context"/>
          <p:cNvGrpSpPr/>
          <p:nvPr/>
        </p:nvGrpSpPr>
        <p:grpSpPr>
          <a:xfrm>
            <a:off x="548640" y="1783080"/>
            <a:ext cx="5394960" cy="1417320"/>
            <a:chOff x="548640" y="1783080"/>
            <a:chExt cx="5394960" cy="1417320"/>
          </a:xfrm>
        </p:grpSpPr>
        <p:sp>
          <p:nvSpPr>
            <p:cNvPr id="7" name="TextBox 6"/>
            <p:cNvSpPr txBox="1"/>
            <p:nvPr/>
          </p:nvSpPr>
          <p:spPr>
            <a:xfrm>
              <a:off x="548640" y="1783080"/>
              <a:ext cx="539496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Context</a:t>
              </a:r>
            </a:p>
          </p:txBody>
        </p:sp>
        <p:sp>
          <p:nvSpPr>
            <p:cNvPr id="8" name="TAG_ROLE_CONTEXT"/>
            <p:cNvSpPr txBox="1"/>
            <p:nvPr/>
          </p:nvSpPr>
          <p:spPr>
            <a:xfrm>
              <a:off x="548640" y="2057400"/>
              <a:ext cx="5394960" cy="11430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8000"/>
                </a:lnSpc>
              </a:pPr>
              <a:r>
                <a:rPr sz="11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Hollins &amp; Marr Group plc is a listed engineering services group with £1.2bn revenue. Its Energy Services division (£420m, 2,300 people) supports Oil &amp; Gas operators and is growing fast in offshore wind. The current Managing Director retires in March 2027.</a:t>
              </a:r>
            </a:p>
          </p:txBody>
        </p:sp>
      </p:grpSp>
      <p:grpSp>
        <p:nvGrpSpPr>
          <p:cNvPr id="9" name="#if role_purpose"/>
          <p:cNvGrpSpPr/>
          <p:nvPr/>
        </p:nvGrpSpPr>
        <p:grpSpPr>
          <a:xfrm>
            <a:off x="548640" y="3246120"/>
            <a:ext cx="5394960" cy="1188720"/>
            <a:chOff x="548640" y="3246120"/>
            <a:chExt cx="5394960" cy="1188720"/>
          </a:xfrm>
        </p:grpSpPr>
        <p:sp>
          <p:nvSpPr>
            <p:cNvPr id="10" name="TextBox 9"/>
            <p:cNvSpPr txBox="1"/>
            <p:nvPr/>
          </p:nvSpPr>
          <p:spPr>
            <a:xfrm>
              <a:off x="548640" y="3246120"/>
              <a:ext cx="539496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Purpose of the role</a:t>
              </a:r>
            </a:p>
          </p:txBody>
        </p:sp>
        <p:sp>
          <p:nvSpPr>
            <p:cNvPr id="11" name="TAG_ROLE_PURPOSE"/>
            <p:cNvSpPr txBox="1"/>
            <p:nvPr/>
          </p:nvSpPr>
          <p:spPr>
            <a:xfrm>
              <a:off x="548640" y="3520440"/>
              <a:ext cx="5394960" cy="9144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8000"/>
                </a:lnSpc>
              </a:pPr>
              <a:r>
                <a:rPr sz="11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Lead the division through its shift from Oil &amp; Gas maintenance towards energy-transition work, doubling renewables revenue to 40% of the division by 2030 while protecting margin.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48640" y="4480560"/>
            <a:ext cx="5394960" cy="1691640"/>
          </a:xfrm>
          <a:prstGeom prst="rect">
            <a:avLst/>
          </a:prstGeom>
          <a:solidFill>
            <a:srgbClr val="F2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64515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Reporting line</a:t>
            </a:r>
          </a:p>
        </p:txBody>
      </p:sp>
      <p:grpSp>
        <p:nvGrpSpPr>
          <p:cNvPr id="14" name="#if reports_to"/>
          <p:cNvGrpSpPr/>
          <p:nvPr/>
        </p:nvGrpSpPr>
        <p:grpSpPr>
          <a:xfrm>
            <a:off x="777240" y="5074920"/>
            <a:ext cx="1481328" cy="841248"/>
            <a:chOff x="777240" y="5074920"/>
            <a:chExt cx="1481328" cy="841248"/>
          </a:xfrm>
        </p:grpSpPr>
        <p:sp>
          <p:nvSpPr>
            <p:cNvPr id="15" name="Rectangle 14"/>
            <p:cNvSpPr/>
            <p:nvPr/>
          </p:nvSpPr>
          <p:spPr>
            <a:xfrm>
              <a:off x="777240" y="5074920"/>
              <a:ext cx="1481328" cy="8412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68680" y="5166360"/>
              <a:ext cx="1298448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750" b="1" i="0" cap="all" spc="12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Reports to</a:t>
              </a:r>
            </a:p>
          </p:txBody>
        </p:sp>
        <p:sp>
          <p:nvSpPr>
            <p:cNvPr id="17" name="TAG_REPORTS_TO"/>
            <p:cNvSpPr txBox="1"/>
            <p:nvPr/>
          </p:nvSpPr>
          <p:spPr>
            <a:xfrm>
              <a:off x="868680" y="5349240"/>
              <a:ext cx="1298448" cy="51206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0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Group Chief Executive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331720" y="5074920"/>
            <a:ext cx="1655064" cy="841248"/>
            <a:chOff x="2331720" y="5074920"/>
            <a:chExt cx="1655064" cy="841248"/>
          </a:xfrm>
        </p:grpSpPr>
        <p:sp>
          <p:nvSpPr>
            <p:cNvPr id="19" name="#if reports_to"/>
            <p:cNvSpPr/>
            <p:nvPr/>
          </p:nvSpPr>
          <p:spPr>
            <a:xfrm>
              <a:off x="2331720" y="5413248"/>
              <a:ext cx="100584" cy="164592"/>
            </a:xfrm>
            <a:prstGeom prst="rightArrow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505456" y="5074920"/>
              <a:ext cx="1481328" cy="841248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596896" y="5166360"/>
              <a:ext cx="1298448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750" b="1" i="0" cap="all" spc="120">
                  <a:solidFill>
                    <a:srgbClr val="979FA7"/>
                  </a:solidFill>
                  <a:latin typeface="Calibri"/>
                  <a:ea typeface="Calibri"/>
                  <a:cs typeface="Calibri"/>
                </a:rPr>
                <a:t>The role</a:t>
              </a:r>
            </a:p>
          </p:txBody>
        </p:sp>
        <p:sp>
          <p:nvSpPr>
            <p:cNvPr id="22" name="TAG_ROLE_TITLE"/>
            <p:cNvSpPr txBox="1"/>
            <p:nvPr/>
          </p:nvSpPr>
          <p:spPr>
            <a:xfrm>
              <a:off x="2596896" y="5349240"/>
              <a:ext cx="1298448" cy="51206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Managing Director, Energy Services</a:t>
              </a:r>
            </a:p>
          </p:txBody>
        </p:sp>
      </p:grpSp>
      <p:grpSp>
        <p:nvGrpSpPr>
          <p:cNvPr id="23" name="#if direct_reports"/>
          <p:cNvGrpSpPr/>
          <p:nvPr/>
        </p:nvGrpSpPr>
        <p:grpSpPr>
          <a:xfrm>
            <a:off x="4059936" y="5074920"/>
            <a:ext cx="1655064" cy="841248"/>
            <a:chOff x="4059936" y="5074920"/>
            <a:chExt cx="1655064" cy="841248"/>
          </a:xfrm>
        </p:grpSpPr>
        <p:sp>
          <p:nvSpPr>
            <p:cNvPr id="24" name="Right Arrow 23"/>
            <p:cNvSpPr/>
            <p:nvPr/>
          </p:nvSpPr>
          <p:spPr>
            <a:xfrm>
              <a:off x="4059936" y="5413248"/>
              <a:ext cx="100584" cy="164592"/>
            </a:xfrm>
            <a:prstGeom prst="rightArrow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33672" y="5074920"/>
              <a:ext cx="1481328" cy="84124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325112" y="5166360"/>
              <a:ext cx="1298448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ctr"/>
              <a:r>
                <a:rPr sz="750" b="1" i="0" cap="all" spc="12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Leads</a:t>
              </a:r>
            </a:p>
          </p:txBody>
        </p:sp>
        <p:sp>
          <p:nvSpPr>
            <p:cNvPr id="27" name="TAG_DIRECT_REPORTS"/>
            <p:cNvSpPr txBox="1"/>
            <p:nvPr/>
          </p:nvSpPr>
          <p:spPr>
            <a:xfrm>
              <a:off x="4325112" y="5349240"/>
              <a:ext cx="1298448" cy="51206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sz="100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7 direct reports, 2,300 people</a:t>
              </a:r>
            </a:p>
          </p:txBody>
        </p:sp>
      </p:grpSp>
      <p:grpSp>
        <p:nvGrpSpPr>
          <p:cNvPr id="28" name="#if location"/>
          <p:cNvGrpSpPr/>
          <p:nvPr/>
        </p:nvGrpSpPr>
        <p:grpSpPr>
          <a:xfrm>
            <a:off x="777240" y="6007608"/>
            <a:ext cx="4937760" cy="201168"/>
            <a:chOff x="777240" y="6007608"/>
            <a:chExt cx="4937760" cy="201168"/>
          </a:xfrm>
        </p:grpSpPr>
        <p:sp>
          <p:nvSpPr>
            <p:cNvPr id="29" name="TAG_LOCATION"/>
            <p:cNvSpPr txBox="1"/>
            <p:nvPr/>
          </p:nvSpPr>
          <p:spPr>
            <a:xfrm>
              <a:off x="777240" y="6007608"/>
              <a:ext cx="4937760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Location:  Aberdeen, with regular travel to Newcastle and London</a:t>
              </a:r>
            </a:p>
          </p:txBody>
        </p:sp>
      </p:grpSp>
      <p:grpSp>
        <p:nvGrpSpPr>
          <p:cNvPr id="30" name="#if responsibilities"/>
          <p:cNvGrpSpPr/>
          <p:nvPr/>
        </p:nvGrpSpPr>
        <p:grpSpPr>
          <a:xfrm>
            <a:off x="6263640" y="1783080"/>
            <a:ext cx="5379415" cy="4389120"/>
            <a:chOff x="6263640" y="1783080"/>
            <a:chExt cx="5379415" cy="4389120"/>
          </a:xfrm>
        </p:grpSpPr>
        <p:sp>
          <p:nvSpPr>
            <p:cNvPr id="31" name="Rectangle 30"/>
            <p:cNvSpPr/>
            <p:nvPr/>
          </p:nvSpPr>
          <p:spPr>
            <a:xfrm>
              <a:off x="6263640" y="1783080"/>
              <a:ext cx="5379415" cy="438912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63640" y="1783080"/>
              <a:ext cx="5379415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537960" y="2039112"/>
              <a:ext cx="483077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Key responsibilities</a:t>
              </a:r>
            </a:p>
          </p:txBody>
        </p:sp>
        <p:sp>
          <p:nvSpPr>
            <p:cNvPr id="34" name="TAG_RESPONSIBILITIES_BLOCK"/>
            <p:cNvSpPr txBox="1"/>
            <p:nvPr/>
          </p:nvSpPr>
          <p:spPr>
            <a:xfrm>
              <a:off x="6537960" y="2386584"/>
              <a:ext cx="4830775" cy="3611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5000"/>
                </a:lnSpc>
                <a:spcAft>
                  <a:spcPts val="11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Set and deliver the division's five-year strategy, agreed with the Group board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1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Full P&amp;L accountability for £420m revenue and an 8% operating margin target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1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Grow the offshore wind and grid services business alongside the core Oil &amp; Gas contracts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1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Lead and strengthen a seven-strong leadership team across four UK sites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1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Own safety performance and the division's zero-harm culture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1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Build relationships with key operators and developers at CEO level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briefing meetings and the role description  ·  Template by Formatix.AI — formatix.ai/templates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Hollins &amp; Marr Group plc  ·  Managing Director, Energy Services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Ideal candidate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Who we are looking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98064" y="1783080"/>
            <a:ext cx="434934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6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Must have</a:t>
            </a:r>
          </a:p>
        </p:txBody>
      </p:sp>
      <p:sp>
        <p:nvSpPr>
          <p:cNvPr id="7" name="Rectangle 6"/>
          <p:cNvSpPr/>
          <p:nvPr/>
        </p:nvSpPr>
        <p:spPr>
          <a:xfrm>
            <a:off x="2798064" y="2075688"/>
            <a:ext cx="4349343" cy="2857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93711" y="1783080"/>
            <a:ext cx="434934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6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Nice to have</a:t>
            </a:r>
          </a:p>
        </p:txBody>
      </p:sp>
      <p:sp>
        <p:nvSpPr>
          <p:cNvPr id="9" name="Rectangle 8"/>
          <p:cNvSpPr/>
          <p:nvPr/>
        </p:nvSpPr>
        <p:spPr>
          <a:xfrm>
            <a:off x="7293711" y="2084832"/>
            <a:ext cx="4349343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240280"/>
            <a:ext cx="2103120" cy="1252728"/>
          </a:xfrm>
          <a:prstGeom prst="rect">
            <a:avLst/>
          </a:prstGeom>
          <a:solidFill>
            <a:srgbClr val="F2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240280"/>
            <a:ext cx="54864" cy="1252728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423160"/>
            <a:ext cx="1737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10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660904"/>
            <a:ext cx="17373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Experience</a:t>
            </a:r>
          </a:p>
        </p:txBody>
      </p:sp>
      <p:grpSp>
        <p:nvGrpSpPr>
          <p:cNvPr id="14" name="#if experience_must"/>
          <p:cNvGrpSpPr/>
          <p:nvPr/>
        </p:nvGrpSpPr>
        <p:grpSpPr>
          <a:xfrm>
            <a:off x="2798064" y="2240280"/>
            <a:ext cx="4349343" cy="1252728"/>
            <a:chOff x="2798064" y="2240280"/>
            <a:chExt cx="4349343" cy="1252728"/>
          </a:xfrm>
        </p:grpSpPr>
        <p:sp>
          <p:nvSpPr>
            <p:cNvPr id="15" name="Rectangle 14"/>
            <p:cNvSpPr/>
            <p:nvPr/>
          </p:nvSpPr>
          <p:spPr>
            <a:xfrm>
              <a:off x="2798064" y="2240280"/>
              <a:ext cx="4349343" cy="125272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6" name="TAG_EXPERIENCE_MUST_BLOCK"/>
            <p:cNvSpPr txBox="1"/>
            <p:nvPr/>
          </p:nvSpPr>
          <p:spPr>
            <a:xfrm>
              <a:off x="3026664" y="2395728"/>
              <a:ext cx="3937863" cy="97840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P&amp;L leadership of an engineering services business of £250m+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Track record in Oil &amp; Gas or offshore energy services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Led a business through significant strategic change</a:t>
              </a:r>
            </a:p>
          </p:txBody>
        </p:sp>
      </p:grpSp>
      <p:grpSp>
        <p:nvGrpSpPr>
          <p:cNvPr id="17" name="#if experience_nice"/>
          <p:cNvGrpSpPr/>
          <p:nvPr/>
        </p:nvGrpSpPr>
        <p:grpSpPr>
          <a:xfrm>
            <a:off x="7293711" y="2240280"/>
            <a:ext cx="4349343" cy="1252728"/>
            <a:chOff x="7293711" y="2240280"/>
            <a:chExt cx="4349343" cy="1252728"/>
          </a:xfrm>
        </p:grpSpPr>
        <p:sp>
          <p:nvSpPr>
            <p:cNvPr id="18" name="Rectangle 17"/>
            <p:cNvSpPr/>
            <p:nvPr/>
          </p:nvSpPr>
          <p:spPr>
            <a:xfrm>
              <a:off x="7293711" y="2240280"/>
              <a:ext cx="4349343" cy="12527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9" name="TAG_EXPERIENCE_NICE_BLOCK"/>
            <p:cNvSpPr txBox="1"/>
            <p:nvPr/>
          </p:nvSpPr>
          <p:spPr>
            <a:xfrm>
              <a:off x="7522311" y="2395728"/>
              <a:ext cx="3937863" cy="97840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–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Direct experience of offshore wind or grid projects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–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Listed-company or PE board exposure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548640" y="3566160"/>
            <a:ext cx="2103120" cy="1252728"/>
          </a:xfrm>
          <a:prstGeom prst="rect">
            <a:avLst/>
          </a:prstGeom>
          <a:solidFill>
            <a:srgbClr val="F2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3566160"/>
            <a:ext cx="54864" cy="1252728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749040"/>
            <a:ext cx="1737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10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3986784"/>
            <a:ext cx="17373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Competencies</a:t>
            </a:r>
          </a:p>
        </p:txBody>
      </p:sp>
      <p:grpSp>
        <p:nvGrpSpPr>
          <p:cNvPr id="24" name="#if competencies_must"/>
          <p:cNvGrpSpPr/>
          <p:nvPr/>
        </p:nvGrpSpPr>
        <p:grpSpPr>
          <a:xfrm>
            <a:off x="2798064" y="3566160"/>
            <a:ext cx="4349343" cy="1252728"/>
            <a:chOff x="2798064" y="3566160"/>
            <a:chExt cx="4349343" cy="1252728"/>
          </a:xfrm>
        </p:grpSpPr>
        <p:sp>
          <p:nvSpPr>
            <p:cNvPr id="25" name="Rectangle 24"/>
            <p:cNvSpPr/>
            <p:nvPr/>
          </p:nvSpPr>
          <p:spPr>
            <a:xfrm>
              <a:off x="2798064" y="3566160"/>
              <a:ext cx="4349343" cy="125272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6" name="TAG_COMPETENCIES_MUST_BLOCK"/>
            <p:cNvSpPr txBox="1"/>
            <p:nvPr/>
          </p:nvSpPr>
          <p:spPr>
            <a:xfrm>
              <a:off x="3026664" y="3721608"/>
              <a:ext cx="3937863" cy="97840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Commercial judgement on large, long-term service contracts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Builds and develops strong leadership teams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Safety leadership in high-hazard operations</a:t>
              </a:r>
            </a:p>
          </p:txBody>
        </p:sp>
      </p:grpSp>
      <p:grpSp>
        <p:nvGrpSpPr>
          <p:cNvPr id="27" name="#if competencies_nice"/>
          <p:cNvGrpSpPr/>
          <p:nvPr/>
        </p:nvGrpSpPr>
        <p:grpSpPr>
          <a:xfrm>
            <a:off x="7293711" y="3566160"/>
            <a:ext cx="4349343" cy="1252728"/>
            <a:chOff x="7293711" y="3566160"/>
            <a:chExt cx="4349343" cy="1252728"/>
          </a:xfrm>
        </p:grpSpPr>
        <p:sp>
          <p:nvSpPr>
            <p:cNvPr id="28" name="Rectangle 27"/>
            <p:cNvSpPr/>
            <p:nvPr/>
          </p:nvSpPr>
          <p:spPr>
            <a:xfrm>
              <a:off x="7293711" y="3566160"/>
              <a:ext cx="4349343" cy="12527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9" name="TAG_COMPETENCIES_NICE_BLOCK"/>
            <p:cNvSpPr txBox="1"/>
            <p:nvPr/>
          </p:nvSpPr>
          <p:spPr>
            <a:xfrm>
              <a:off x="7522311" y="3721608"/>
              <a:ext cx="3937863" cy="97840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–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M&amp;A integration experience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–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Digital and data-led service delivery</a:t>
              </a:r>
            </a:p>
          </p:txBody>
        </p:sp>
      </p:grpSp>
      <p:sp>
        <p:nvSpPr>
          <p:cNvPr id="30" name="Rectangle 29"/>
          <p:cNvSpPr/>
          <p:nvPr/>
        </p:nvSpPr>
        <p:spPr>
          <a:xfrm>
            <a:off x="548640" y="4892040"/>
            <a:ext cx="2103120" cy="1252728"/>
          </a:xfrm>
          <a:prstGeom prst="rect">
            <a:avLst/>
          </a:prstGeom>
          <a:solidFill>
            <a:srgbClr val="F2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48640" y="4892040"/>
            <a:ext cx="54864" cy="1252728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7240" y="5074920"/>
            <a:ext cx="1737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10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5312664"/>
            <a:ext cx="17373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Personal qualities</a:t>
            </a:r>
          </a:p>
        </p:txBody>
      </p:sp>
      <p:grpSp>
        <p:nvGrpSpPr>
          <p:cNvPr id="34" name="#if qualities_must"/>
          <p:cNvGrpSpPr/>
          <p:nvPr/>
        </p:nvGrpSpPr>
        <p:grpSpPr>
          <a:xfrm>
            <a:off x="2798064" y="4892040"/>
            <a:ext cx="4349343" cy="1252728"/>
            <a:chOff x="2798064" y="4892040"/>
            <a:chExt cx="4349343" cy="1252728"/>
          </a:xfrm>
        </p:grpSpPr>
        <p:sp>
          <p:nvSpPr>
            <p:cNvPr id="35" name="Rectangle 34"/>
            <p:cNvSpPr/>
            <p:nvPr/>
          </p:nvSpPr>
          <p:spPr>
            <a:xfrm>
              <a:off x="2798064" y="4892040"/>
              <a:ext cx="4349343" cy="125272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6" name="TAG_QUALITIES_MUST_BLOCK"/>
            <p:cNvSpPr txBox="1"/>
            <p:nvPr/>
          </p:nvSpPr>
          <p:spPr>
            <a:xfrm>
              <a:off x="3026664" y="5047488"/>
              <a:ext cx="3937863" cy="97840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Visible, hands-on leader who earns trust on site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Resilient and calm under operational pressure</a:t>
              </a:r>
            </a:p>
          </p:txBody>
        </p:sp>
      </p:grpSp>
      <p:grpSp>
        <p:nvGrpSpPr>
          <p:cNvPr id="37" name="#if qualities_nice"/>
          <p:cNvGrpSpPr/>
          <p:nvPr/>
        </p:nvGrpSpPr>
        <p:grpSpPr>
          <a:xfrm>
            <a:off x="7293711" y="4892040"/>
            <a:ext cx="4349343" cy="1252728"/>
            <a:chOff x="7293711" y="4892040"/>
            <a:chExt cx="4349343" cy="1252728"/>
          </a:xfrm>
        </p:grpSpPr>
        <p:sp>
          <p:nvSpPr>
            <p:cNvPr id="38" name="Rectangle 37"/>
            <p:cNvSpPr/>
            <p:nvPr/>
          </p:nvSpPr>
          <p:spPr>
            <a:xfrm>
              <a:off x="7293711" y="4892040"/>
              <a:ext cx="4349343" cy="12527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9" name="TAG_QUALITIES_NICE_BLOCK"/>
            <p:cNvSpPr txBox="1"/>
            <p:nvPr/>
          </p:nvSpPr>
          <p:spPr>
            <a:xfrm>
              <a:off x="7522311" y="5047488"/>
              <a:ext cx="3937863" cy="97840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 marL="155448" indent="-155448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–"/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Represents the Group well externally and in the media</a:t>
              </a:r>
            </a:p>
          </p:txBody>
        </p:sp>
      </p:grpSp>
      <p:sp>
        <p:nvSpPr>
          <p:cNvPr id="40" name="Rectangle 39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Agreed with the client at the kickoff; refined as the search progresses  ·  Template by Formatix.AI — formatix.ai/templates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Hollins &amp; Marr Group plc  ·  Managing Director, Energy Services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Target market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Where we will look</a:t>
            </a:r>
          </a:p>
        </p:txBody>
      </p:sp>
      <p:grpSp>
        <p:nvGrpSpPr>
          <p:cNvPr id="6" name="#if target_sectors"/>
          <p:cNvGrpSpPr/>
          <p:nvPr/>
        </p:nvGrpSpPr>
        <p:grpSpPr>
          <a:xfrm>
            <a:off x="548640" y="1783080"/>
            <a:ext cx="3566160" cy="4389120"/>
            <a:chOff x="548640" y="1783080"/>
            <a:chExt cx="3566160" cy="4389120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3566160" cy="438912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3566160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4672" y="2039112"/>
              <a:ext cx="3054096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Target sectors</a:t>
              </a:r>
            </a:p>
          </p:txBody>
        </p:sp>
        <p:sp>
          <p:nvSpPr>
            <p:cNvPr id="10" name="TAG_TARGET_SECTORS_BLOCK"/>
            <p:cNvSpPr txBox="1"/>
            <p:nvPr/>
          </p:nvSpPr>
          <p:spPr>
            <a:xfrm>
              <a:off x="804672" y="2386584"/>
              <a:ext cx="3054096" cy="18288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0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Oil &amp; Gas services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Offshore wind services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Power and grid engineering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Marine and subsea engineering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9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Industrial asset integrity</a:t>
              </a:r>
            </a:p>
          </p:txBody>
        </p:sp>
      </p:grpSp>
      <p:grpSp>
        <p:nvGrpSpPr>
          <p:cNvPr id="11" name="#if market_note"/>
          <p:cNvGrpSpPr/>
          <p:nvPr/>
        </p:nvGrpSpPr>
        <p:grpSpPr>
          <a:xfrm>
            <a:off x="804672" y="4343400"/>
            <a:ext cx="3054096" cy="1609344"/>
            <a:chOff x="804672" y="4343400"/>
            <a:chExt cx="3054096" cy="1609344"/>
          </a:xfrm>
        </p:grpSpPr>
        <p:sp>
          <p:nvSpPr>
            <p:cNvPr id="12" name="Rectangle 11"/>
            <p:cNvSpPr/>
            <p:nvPr/>
          </p:nvSpPr>
          <p:spPr>
            <a:xfrm>
              <a:off x="804672" y="4343400"/>
              <a:ext cx="3054096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4672" y="4471416"/>
              <a:ext cx="3054096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Geography and scope</a:t>
              </a:r>
            </a:p>
          </p:txBody>
        </p:sp>
        <p:sp>
          <p:nvSpPr>
            <p:cNvPr id="14" name="TAG_MARKET_NOTE"/>
            <p:cNvSpPr txBox="1"/>
            <p:nvPr/>
          </p:nvSpPr>
          <p:spPr>
            <a:xfrm>
              <a:off x="804672" y="4764024"/>
              <a:ext cx="3054096" cy="11887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UK first, including Scotland and the North East; Norway and the Netherlands for candidates open to relocating to Aberdeen.</a:t>
              </a:r>
            </a:p>
          </p:txBody>
        </p:sp>
      </p:grpSp>
      <p:sp>
        <p:nvSpPr>
          <p:cNvPr id="15" name="#if target_organisations"/>
          <p:cNvSpPr txBox="1"/>
          <p:nvPr/>
        </p:nvSpPr>
        <p:spPr>
          <a:xfrm>
            <a:off x="4434840" y="1783080"/>
            <a:ext cx="72082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Target organisations</a:t>
            </a:r>
          </a:p>
        </p:txBody>
      </p:sp>
      <p:grpSp>
        <p:nvGrpSpPr>
          <p:cNvPr id="16" name="#if target_organisations.0"/>
          <p:cNvGrpSpPr/>
          <p:nvPr/>
        </p:nvGrpSpPr>
        <p:grpSpPr>
          <a:xfrm>
            <a:off x="4434840" y="2112264"/>
            <a:ext cx="2317394" cy="621792"/>
            <a:chOff x="4434840" y="2112264"/>
            <a:chExt cx="2317394" cy="621792"/>
          </a:xfrm>
        </p:grpSpPr>
        <p:sp>
          <p:nvSpPr>
            <p:cNvPr id="17" name="Rectangle 16"/>
            <p:cNvSpPr/>
            <p:nvPr/>
          </p:nvSpPr>
          <p:spPr>
            <a:xfrm>
              <a:off x="4434840" y="2112264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34840" y="2240280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9" name="TAG_TARGET_ORGANISATIONS.0"/>
            <p:cNvSpPr txBox="1"/>
            <p:nvPr/>
          </p:nvSpPr>
          <p:spPr>
            <a:xfrm>
              <a:off x="4617720" y="2157984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Carrow Offshore Services</a:t>
              </a:r>
            </a:p>
          </p:txBody>
        </p:sp>
      </p:grpSp>
      <p:grpSp>
        <p:nvGrpSpPr>
          <p:cNvPr id="20" name="#if target_organisations.1"/>
          <p:cNvGrpSpPr/>
          <p:nvPr/>
        </p:nvGrpSpPr>
        <p:grpSpPr>
          <a:xfrm>
            <a:off x="6880250" y="2112264"/>
            <a:ext cx="2317394" cy="621792"/>
            <a:chOff x="6880250" y="2112264"/>
            <a:chExt cx="2317394" cy="621792"/>
          </a:xfrm>
        </p:grpSpPr>
        <p:sp>
          <p:nvSpPr>
            <p:cNvPr id="21" name="Rectangle 20"/>
            <p:cNvSpPr/>
            <p:nvPr/>
          </p:nvSpPr>
          <p:spPr>
            <a:xfrm>
              <a:off x="6880250" y="2112264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880250" y="2240280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3" name="TAG_TARGET_ORGANISATIONS.1"/>
            <p:cNvSpPr txBox="1"/>
            <p:nvPr/>
          </p:nvSpPr>
          <p:spPr>
            <a:xfrm>
              <a:off x="7063130" y="2157984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Brenmoor Engineering</a:t>
              </a:r>
            </a:p>
          </p:txBody>
        </p:sp>
      </p:grpSp>
      <p:grpSp>
        <p:nvGrpSpPr>
          <p:cNvPr id="24" name="#if target_organisations.2"/>
          <p:cNvGrpSpPr/>
          <p:nvPr/>
        </p:nvGrpSpPr>
        <p:grpSpPr>
          <a:xfrm>
            <a:off x="9325660" y="2112264"/>
            <a:ext cx="2317394" cy="621792"/>
            <a:chOff x="9325660" y="2112264"/>
            <a:chExt cx="2317394" cy="621792"/>
          </a:xfrm>
        </p:grpSpPr>
        <p:sp>
          <p:nvSpPr>
            <p:cNvPr id="25" name="Rectangle 24"/>
            <p:cNvSpPr/>
            <p:nvPr/>
          </p:nvSpPr>
          <p:spPr>
            <a:xfrm>
              <a:off x="9325660" y="2112264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325660" y="2240280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7" name="TAG_TARGET_ORGANISATIONS.2"/>
            <p:cNvSpPr txBox="1"/>
            <p:nvPr/>
          </p:nvSpPr>
          <p:spPr>
            <a:xfrm>
              <a:off x="9508540" y="2157984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Dunstane Energy Group</a:t>
              </a:r>
            </a:p>
          </p:txBody>
        </p:sp>
      </p:grpSp>
      <p:grpSp>
        <p:nvGrpSpPr>
          <p:cNvPr id="28" name="#if target_organisations.3"/>
          <p:cNvGrpSpPr/>
          <p:nvPr/>
        </p:nvGrpSpPr>
        <p:grpSpPr>
          <a:xfrm>
            <a:off x="4434840" y="2852928"/>
            <a:ext cx="2317394" cy="621792"/>
            <a:chOff x="4434840" y="2852928"/>
            <a:chExt cx="2317394" cy="621792"/>
          </a:xfrm>
        </p:grpSpPr>
        <p:sp>
          <p:nvSpPr>
            <p:cNvPr id="29" name="Rectangle 28"/>
            <p:cNvSpPr/>
            <p:nvPr/>
          </p:nvSpPr>
          <p:spPr>
            <a:xfrm>
              <a:off x="4434840" y="2852928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434840" y="2980944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1" name="TAG_TARGET_ORGANISATIONS.3"/>
            <p:cNvSpPr txBox="1"/>
            <p:nvPr/>
          </p:nvSpPr>
          <p:spPr>
            <a:xfrm>
              <a:off x="4617720" y="2898648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Kelsall Process Systems</a:t>
              </a:r>
            </a:p>
          </p:txBody>
        </p:sp>
      </p:grpSp>
      <p:grpSp>
        <p:nvGrpSpPr>
          <p:cNvPr id="32" name="#if target_organisations.4"/>
          <p:cNvGrpSpPr/>
          <p:nvPr/>
        </p:nvGrpSpPr>
        <p:grpSpPr>
          <a:xfrm>
            <a:off x="6880250" y="2852928"/>
            <a:ext cx="2317394" cy="621792"/>
            <a:chOff x="6880250" y="2852928"/>
            <a:chExt cx="2317394" cy="621792"/>
          </a:xfrm>
        </p:grpSpPr>
        <p:sp>
          <p:nvSpPr>
            <p:cNvPr id="33" name="Rectangle 32"/>
            <p:cNvSpPr/>
            <p:nvPr/>
          </p:nvSpPr>
          <p:spPr>
            <a:xfrm>
              <a:off x="6880250" y="2852928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880250" y="2980944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5" name="TAG_TARGET_ORGANISATIONS.4"/>
            <p:cNvSpPr txBox="1"/>
            <p:nvPr/>
          </p:nvSpPr>
          <p:spPr>
            <a:xfrm>
              <a:off x="7063130" y="2898648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Wexcombe Marine</a:t>
              </a:r>
            </a:p>
          </p:txBody>
        </p:sp>
      </p:grpSp>
      <p:grpSp>
        <p:nvGrpSpPr>
          <p:cNvPr id="36" name="#if target_organisations.5"/>
          <p:cNvGrpSpPr/>
          <p:nvPr/>
        </p:nvGrpSpPr>
        <p:grpSpPr>
          <a:xfrm>
            <a:off x="9325660" y="2852928"/>
            <a:ext cx="2317394" cy="621792"/>
            <a:chOff x="9325660" y="2852928"/>
            <a:chExt cx="2317394" cy="621792"/>
          </a:xfrm>
        </p:grpSpPr>
        <p:sp>
          <p:nvSpPr>
            <p:cNvPr id="37" name="Rectangle 36"/>
            <p:cNvSpPr/>
            <p:nvPr/>
          </p:nvSpPr>
          <p:spPr>
            <a:xfrm>
              <a:off x="9325660" y="2852928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325660" y="2980944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9" name="TAG_TARGET_ORGANISATIONS.5"/>
            <p:cNvSpPr txBox="1"/>
            <p:nvPr/>
          </p:nvSpPr>
          <p:spPr>
            <a:xfrm>
              <a:off x="9508540" y="2898648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Ardley Subsea</a:t>
              </a:r>
            </a:p>
          </p:txBody>
        </p:sp>
      </p:grpSp>
      <p:grpSp>
        <p:nvGrpSpPr>
          <p:cNvPr id="40" name="#if target_organisations.6"/>
          <p:cNvGrpSpPr/>
          <p:nvPr/>
        </p:nvGrpSpPr>
        <p:grpSpPr>
          <a:xfrm>
            <a:off x="4434840" y="3593592"/>
            <a:ext cx="2317394" cy="621792"/>
            <a:chOff x="4434840" y="3593592"/>
            <a:chExt cx="2317394" cy="621792"/>
          </a:xfrm>
        </p:grpSpPr>
        <p:sp>
          <p:nvSpPr>
            <p:cNvPr id="41" name="Rectangle 40"/>
            <p:cNvSpPr/>
            <p:nvPr/>
          </p:nvSpPr>
          <p:spPr>
            <a:xfrm>
              <a:off x="4434840" y="3593592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434840" y="3721608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3" name="TAG_TARGET_ORGANISATIONS.6"/>
            <p:cNvSpPr txBox="1"/>
            <p:nvPr/>
          </p:nvSpPr>
          <p:spPr>
            <a:xfrm>
              <a:off x="4617720" y="3639312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Harrowby Power Solutions</a:t>
              </a:r>
            </a:p>
          </p:txBody>
        </p:sp>
      </p:grpSp>
      <p:grpSp>
        <p:nvGrpSpPr>
          <p:cNvPr id="44" name="#if target_organisations.7"/>
          <p:cNvGrpSpPr/>
          <p:nvPr/>
        </p:nvGrpSpPr>
        <p:grpSpPr>
          <a:xfrm>
            <a:off x="6880250" y="3593592"/>
            <a:ext cx="2317394" cy="621792"/>
            <a:chOff x="6880250" y="3593592"/>
            <a:chExt cx="2317394" cy="621792"/>
          </a:xfrm>
        </p:grpSpPr>
        <p:sp>
          <p:nvSpPr>
            <p:cNvPr id="45" name="Rectangle 44"/>
            <p:cNvSpPr/>
            <p:nvPr/>
          </p:nvSpPr>
          <p:spPr>
            <a:xfrm>
              <a:off x="6880250" y="3593592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880250" y="3721608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7" name="TAG_TARGET_ORGANISATIONS.7"/>
            <p:cNvSpPr txBox="1"/>
            <p:nvPr/>
          </p:nvSpPr>
          <p:spPr>
            <a:xfrm>
              <a:off x="7063130" y="3639312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Tamsin Renewables</a:t>
              </a:r>
            </a:p>
          </p:txBody>
        </p:sp>
      </p:grpSp>
      <p:grpSp>
        <p:nvGrpSpPr>
          <p:cNvPr id="48" name="#if target_organisations.8"/>
          <p:cNvGrpSpPr/>
          <p:nvPr/>
        </p:nvGrpSpPr>
        <p:grpSpPr>
          <a:xfrm>
            <a:off x="9325660" y="3593592"/>
            <a:ext cx="2317394" cy="621792"/>
            <a:chOff x="9325660" y="3593592"/>
            <a:chExt cx="2317394" cy="621792"/>
          </a:xfrm>
        </p:grpSpPr>
        <p:sp>
          <p:nvSpPr>
            <p:cNvPr id="49" name="Rectangle 48"/>
            <p:cNvSpPr/>
            <p:nvPr/>
          </p:nvSpPr>
          <p:spPr>
            <a:xfrm>
              <a:off x="9325660" y="3593592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325660" y="3721608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1" name="TAG_TARGET_ORGANISATIONS.8"/>
            <p:cNvSpPr txBox="1"/>
            <p:nvPr/>
          </p:nvSpPr>
          <p:spPr>
            <a:xfrm>
              <a:off x="9508540" y="3639312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Pelham Rigg Industrial</a:t>
              </a:r>
            </a:p>
          </p:txBody>
        </p:sp>
      </p:grpSp>
      <p:grpSp>
        <p:nvGrpSpPr>
          <p:cNvPr id="52" name="#if target_organisations.9"/>
          <p:cNvGrpSpPr/>
          <p:nvPr/>
        </p:nvGrpSpPr>
        <p:grpSpPr>
          <a:xfrm>
            <a:off x="4434840" y="4334256"/>
            <a:ext cx="2317394" cy="621792"/>
            <a:chOff x="4434840" y="4334256"/>
            <a:chExt cx="2317394" cy="621792"/>
          </a:xfrm>
        </p:grpSpPr>
        <p:sp>
          <p:nvSpPr>
            <p:cNvPr id="53" name="Rectangle 52"/>
            <p:cNvSpPr/>
            <p:nvPr/>
          </p:nvSpPr>
          <p:spPr>
            <a:xfrm>
              <a:off x="4434840" y="4334256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34840" y="4462272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5" name="TAG_TARGET_ORGANISATIONS.9"/>
            <p:cNvSpPr txBox="1"/>
            <p:nvPr/>
          </p:nvSpPr>
          <p:spPr>
            <a:xfrm>
              <a:off x="4617720" y="4379976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Stourmere Energy Services</a:t>
              </a:r>
            </a:p>
          </p:txBody>
        </p:sp>
      </p:grpSp>
      <p:grpSp>
        <p:nvGrpSpPr>
          <p:cNvPr id="56" name="#if target_organisations.10"/>
          <p:cNvGrpSpPr/>
          <p:nvPr/>
        </p:nvGrpSpPr>
        <p:grpSpPr>
          <a:xfrm>
            <a:off x="6880250" y="4334256"/>
            <a:ext cx="2317394" cy="621792"/>
            <a:chOff x="6880250" y="4334256"/>
            <a:chExt cx="2317394" cy="621792"/>
          </a:xfrm>
        </p:grpSpPr>
        <p:sp>
          <p:nvSpPr>
            <p:cNvPr id="57" name="Rectangle 56"/>
            <p:cNvSpPr/>
            <p:nvPr/>
          </p:nvSpPr>
          <p:spPr>
            <a:xfrm>
              <a:off x="6880250" y="4334256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6880250" y="4462272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9" name="TAG_TARGET_ORGANISATIONS.10"/>
            <p:cNvSpPr txBox="1"/>
            <p:nvPr/>
          </p:nvSpPr>
          <p:spPr>
            <a:xfrm>
              <a:off x="7063130" y="4379976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Oakhurst Integrity</a:t>
              </a:r>
            </a:p>
          </p:txBody>
        </p:sp>
      </p:grpSp>
      <p:grpSp>
        <p:nvGrpSpPr>
          <p:cNvPr id="60" name="#if target_organisations.11"/>
          <p:cNvGrpSpPr/>
          <p:nvPr/>
        </p:nvGrpSpPr>
        <p:grpSpPr>
          <a:xfrm>
            <a:off x="9325660" y="4334256"/>
            <a:ext cx="2317394" cy="621792"/>
            <a:chOff x="9325660" y="4334256"/>
            <a:chExt cx="2317394" cy="621792"/>
          </a:xfrm>
        </p:grpSpPr>
        <p:sp>
          <p:nvSpPr>
            <p:cNvPr id="61" name="Rectangle 60"/>
            <p:cNvSpPr/>
            <p:nvPr/>
          </p:nvSpPr>
          <p:spPr>
            <a:xfrm>
              <a:off x="9325660" y="4334256"/>
              <a:ext cx="2317394" cy="6217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325660" y="4462272"/>
              <a:ext cx="45720" cy="3657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3" name="TAG_TARGET_ORGANISATIONS.11"/>
            <p:cNvSpPr txBox="1"/>
            <p:nvPr/>
          </p:nvSpPr>
          <p:spPr>
            <a:xfrm>
              <a:off x="9508540" y="4379976"/>
              <a:ext cx="2043074" cy="53035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50" b="0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Farrant Grid Services</a:t>
              </a:r>
            </a:p>
          </p:txBody>
        </p:sp>
      </p:grpSp>
      <p:grpSp>
        <p:nvGrpSpPr>
          <p:cNvPr id="64" name="#if off_limits"/>
          <p:cNvGrpSpPr/>
          <p:nvPr/>
        </p:nvGrpSpPr>
        <p:grpSpPr>
          <a:xfrm>
            <a:off x="4434840" y="5184648"/>
            <a:ext cx="7208215" cy="987552"/>
            <a:chOff x="4434840" y="5184648"/>
            <a:chExt cx="7208215" cy="987552"/>
          </a:xfrm>
        </p:grpSpPr>
        <p:sp>
          <p:nvSpPr>
            <p:cNvPr id="65" name="Rectangle 64"/>
            <p:cNvSpPr/>
            <p:nvPr/>
          </p:nvSpPr>
          <p:spPr>
            <a:xfrm>
              <a:off x="4434840" y="5184648"/>
              <a:ext cx="7208215" cy="987552"/>
            </a:xfrm>
            <a:prstGeom prst="rect">
              <a:avLst/>
            </a:prstGeom>
            <a:solidFill>
              <a:srgbClr val="F2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434840" y="5184648"/>
              <a:ext cx="54864" cy="987552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709160" y="5294376"/>
              <a:ext cx="274320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Off-limits</a:t>
              </a:r>
            </a:p>
          </p:txBody>
        </p:sp>
        <p:sp>
          <p:nvSpPr>
            <p:cNvPr id="68" name="TAG_OFF_LIMITS_BLOCK"/>
            <p:cNvSpPr txBox="1"/>
            <p:nvPr/>
          </p:nvSpPr>
          <p:spPr>
            <a:xfrm>
              <a:off x="4709160" y="5550408"/>
              <a:ext cx="6659575" cy="56692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55448" indent="-155448">
                <a:lnSpc>
                  <a:spcPct val="100000"/>
                </a:lnSpc>
                <a:spcAft>
                  <a:spcPts val="300"/>
                </a:spcAft>
                <a:buClr>
                  <a:srgbClr val="2E3338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Hollins &amp; Marr Group plc and all its subsidiaries</a:t>
              </a:r>
            </a:p>
            <a:p>
              <a:pPr algn="l" marL="155448" indent="-155448">
                <a:lnSpc>
                  <a:spcPct val="100000"/>
                </a:lnSpc>
                <a:spcAft>
                  <a:spcPts val="300"/>
                </a:spcAft>
                <a:buClr>
                  <a:srgbClr val="2E3338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Joint-venture partner Tamsin Renewables: approach only with client consent</a:t>
              </a:r>
            </a:p>
          </p:txBody>
        </p:sp>
      </p:grpSp>
      <p:sp>
        <p:nvSpPr>
          <p:cNvPr id="69" name="Rectangle 68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Target list to be confirmed with the client; off-limits as agreed  ·  Template by Formatix.AI — formatix.ai/templates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Hollins &amp; Marr Group plc  ·  Managing Director, Energy Services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Search strategy and timetable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How the search will run</a:t>
            </a:r>
          </a:p>
        </p:txBody>
      </p:sp>
      <p:grpSp>
        <p:nvGrpSpPr>
          <p:cNvPr id="6" name="#if strategy_note"/>
          <p:cNvGrpSpPr/>
          <p:nvPr/>
        </p:nvGrpSpPr>
        <p:grpSpPr>
          <a:xfrm>
            <a:off x="548640" y="1700784"/>
            <a:ext cx="11094415" cy="457200"/>
            <a:chOff x="548640" y="1700784"/>
            <a:chExt cx="11094415" cy="457200"/>
          </a:xfrm>
        </p:grpSpPr>
        <p:sp>
          <p:nvSpPr>
            <p:cNvPr id="7" name="Rectangle 6"/>
            <p:cNvSpPr/>
            <p:nvPr/>
          </p:nvSpPr>
          <p:spPr>
            <a:xfrm>
              <a:off x="548640" y="1700784"/>
              <a:ext cx="45720" cy="45720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TAG_STRATEGY_NOTE"/>
            <p:cNvSpPr txBox="1"/>
            <p:nvPr/>
          </p:nvSpPr>
          <p:spPr>
            <a:xfrm>
              <a:off x="731520" y="1700784"/>
              <a:ext cx="10911535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102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 targeted search across energy services and adjacent engineering sectors, led by Eleanor Vance, with confidential approaches to sitting MDs and divisional leaders.</a:t>
              </a:r>
            </a:p>
          </p:txBody>
        </p:sp>
      </p:grpSp>
      <p:grpSp>
        <p:nvGrpSpPr>
          <p:cNvPr id="9" name="#if phases.0"/>
          <p:cNvGrpSpPr/>
          <p:nvPr/>
        </p:nvGrpSpPr>
        <p:grpSpPr>
          <a:xfrm>
            <a:off x="548640" y="2331720"/>
            <a:ext cx="1864309" cy="1700784"/>
            <a:chOff x="548640" y="2331720"/>
            <a:chExt cx="1864309" cy="1700784"/>
          </a:xfrm>
        </p:grpSpPr>
        <p:sp>
          <p:nvSpPr>
            <p:cNvPr id="10" name="Pentagon 9"/>
            <p:cNvSpPr/>
            <p:nvPr/>
          </p:nvSpPr>
          <p:spPr>
            <a:xfrm>
              <a:off x="548640" y="2331720"/>
              <a:ext cx="1864309" cy="658368"/>
            </a:xfrm>
            <a:prstGeom prst="homePlate">
              <a:avLst>
                <a:gd name="adj" fmla="val 30000"/>
              </a:avLst>
            </a:prstGeom>
            <a:solidFill>
              <a:srgbClr val="D5D6D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1" name="TAG_PHASES.0.NAME"/>
            <p:cNvSpPr txBox="1"/>
            <p:nvPr/>
          </p:nvSpPr>
          <p:spPr>
            <a:xfrm>
              <a:off x="713232" y="2386584"/>
              <a:ext cx="1333957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2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Kickoff and brief</a:t>
              </a:r>
            </a:p>
          </p:txBody>
        </p:sp>
        <p:sp>
          <p:nvSpPr>
            <p:cNvPr id="12" name="TAG_PHASES.0.WEEKS"/>
            <p:cNvSpPr txBox="1"/>
            <p:nvPr/>
          </p:nvSpPr>
          <p:spPr>
            <a:xfrm>
              <a:off x="548640" y="3099816"/>
              <a:ext cx="172714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 1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8640" y="3374136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4" name="TAG_PHASES.0.MILESTONE"/>
            <p:cNvSpPr txBox="1"/>
            <p:nvPr/>
          </p:nvSpPr>
          <p:spPr>
            <a:xfrm>
              <a:off x="548640" y="3465576"/>
              <a:ext cx="1681429" cy="56692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Brief and profile agreed with the Group CEO</a:t>
              </a:r>
            </a:p>
          </p:txBody>
        </p:sp>
      </p:grpSp>
      <p:grpSp>
        <p:nvGrpSpPr>
          <p:cNvPr id="15" name="#if phases.1"/>
          <p:cNvGrpSpPr/>
          <p:nvPr/>
        </p:nvGrpSpPr>
        <p:grpSpPr>
          <a:xfrm>
            <a:off x="2412949" y="2331720"/>
            <a:ext cx="1864309" cy="1700784"/>
            <a:chOff x="2412949" y="2331720"/>
            <a:chExt cx="1864309" cy="1700784"/>
          </a:xfrm>
        </p:grpSpPr>
        <p:sp>
          <p:nvSpPr>
            <p:cNvPr id="16" name="Chevron 15"/>
            <p:cNvSpPr/>
            <p:nvPr/>
          </p:nvSpPr>
          <p:spPr>
            <a:xfrm>
              <a:off x="2412949" y="2331720"/>
              <a:ext cx="1864309" cy="658368"/>
            </a:xfrm>
            <a:prstGeom prst="chevron">
              <a:avLst>
                <a:gd name="adj" fmla="val 30000"/>
              </a:avLst>
            </a:prstGeom>
            <a:solidFill>
              <a:srgbClr val="B4B6B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7" name="TAG_PHASES.1.NAME"/>
            <p:cNvSpPr txBox="1"/>
            <p:nvPr/>
          </p:nvSpPr>
          <p:spPr>
            <a:xfrm>
              <a:off x="2705557" y="2386584"/>
              <a:ext cx="1333957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2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Research and mapping</a:t>
              </a:r>
            </a:p>
          </p:txBody>
        </p:sp>
        <p:sp>
          <p:nvSpPr>
            <p:cNvPr id="18" name="TAG_PHASES.1.WEEKS"/>
            <p:cNvSpPr txBox="1"/>
            <p:nvPr/>
          </p:nvSpPr>
          <p:spPr>
            <a:xfrm>
              <a:off x="2412949" y="3099816"/>
              <a:ext cx="172714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1–3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12949" y="3374136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0" name="TAG_PHASES.1.MILESTONE"/>
            <p:cNvSpPr txBox="1"/>
            <p:nvPr/>
          </p:nvSpPr>
          <p:spPr>
            <a:xfrm>
              <a:off x="2412949" y="3465576"/>
              <a:ext cx="1681429" cy="56692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Long list reviewed with the client</a:t>
              </a:r>
            </a:p>
          </p:txBody>
        </p:sp>
      </p:grpSp>
      <p:grpSp>
        <p:nvGrpSpPr>
          <p:cNvPr id="21" name="#if phases.2"/>
          <p:cNvGrpSpPr/>
          <p:nvPr/>
        </p:nvGrpSpPr>
        <p:grpSpPr>
          <a:xfrm>
            <a:off x="4277258" y="2331720"/>
            <a:ext cx="1864309" cy="1700784"/>
            <a:chOff x="4277258" y="2331720"/>
            <a:chExt cx="1864309" cy="1700784"/>
          </a:xfrm>
        </p:grpSpPr>
        <p:sp>
          <p:nvSpPr>
            <p:cNvPr id="22" name="Chevron 21"/>
            <p:cNvSpPr/>
            <p:nvPr/>
          </p:nvSpPr>
          <p:spPr>
            <a:xfrm>
              <a:off x="4277258" y="2331720"/>
              <a:ext cx="1864309" cy="658368"/>
            </a:xfrm>
            <a:prstGeom prst="chevron">
              <a:avLst>
                <a:gd name="adj" fmla="val 30000"/>
              </a:avLst>
            </a:prstGeom>
            <a:solidFill>
              <a:srgbClr val="9295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3" name="TAG_PHASES.2.NAME"/>
            <p:cNvSpPr txBox="1"/>
            <p:nvPr/>
          </p:nvSpPr>
          <p:spPr>
            <a:xfrm>
              <a:off x="4569866" y="2386584"/>
              <a:ext cx="1333957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200" b="1" i="0">
                  <a:solidFill>
                    <a:srgbClr val="292E32"/>
                  </a:solidFill>
                  <a:latin typeface="Calibri"/>
                  <a:ea typeface="Calibri"/>
                  <a:cs typeface="Calibri"/>
                </a:rPr>
                <a:t>Approach</a:t>
              </a:r>
            </a:p>
          </p:txBody>
        </p:sp>
        <p:sp>
          <p:nvSpPr>
            <p:cNvPr id="24" name="TAG_PHASES.2.WEEKS"/>
            <p:cNvSpPr txBox="1"/>
            <p:nvPr/>
          </p:nvSpPr>
          <p:spPr>
            <a:xfrm>
              <a:off x="4277258" y="3099816"/>
              <a:ext cx="172714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3–6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77258" y="3374136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6" name="TAG_PHASES.2.MILESTONE"/>
            <p:cNvSpPr txBox="1"/>
            <p:nvPr/>
          </p:nvSpPr>
          <p:spPr>
            <a:xfrm>
              <a:off x="4277258" y="3465576"/>
              <a:ext cx="1681429" cy="56692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Confidential approaches and first interviews</a:t>
              </a:r>
            </a:p>
          </p:txBody>
        </p:sp>
      </p:grpSp>
      <p:grpSp>
        <p:nvGrpSpPr>
          <p:cNvPr id="27" name="#if phases.3"/>
          <p:cNvGrpSpPr/>
          <p:nvPr/>
        </p:nvGrpSpPr>
        <p:grpSpPr>
          <a:xfrm>
            <a:off x="6141567" y="2331720"/>
            <a:ext cx="1864309" cy="1700784"/>
            <a:chOff x="6141567" y="2331720"/>
            <a:chExt cx="1864309" cy="1700784"/>
          </a:xfrm>
        </p:grpSpPr>
        <p:sp>
          <p:nvSpPr>
            <p:cNvPr id="28" name="Chevron 27"/>
            <p:cNvSpPr/>
            <p:nvPr/>
          </p:nvSpPr>
          <p:spPr>
            <a:xfrm>
              <a:off x="6141567" y="2331720"/>
              <a:ext cx="1864309" cy="658368"/>
            </a:xfrm>
            <a:prstGeom prst="chevron">
              <a:avLst>
                <a:gd name="adj" fmla="val 30000"/>
              </a:avLst>
            </a:prstGeom>
            <a:solidFill>
              <a:srgbClr val="7174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9" name="TAG_PHASES.3.NAME"/>
            <p:cNvSpPr txBox="1"/>
            <p:nvPr/>
          </p:nvSpPr>
          <p:spPr>
            <a:xfrm>
              <a:off x="6434175" y="2386584"/>
              <a:ext cx="1333957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2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Assessment</a:t>
              </a:r>
            </a:p>
          </p:txBody>
        </p:sp>
        <p:sp>
          <p:nvSpPr>
            <p:cNvPr id="30" name="TAG_PHASES.3.WEEKS"/>
            <p:cNvSpPr txBox="1"/>
            <p:nvPr/>
          </p:nvSpPr>
          <p:spPr>
            <a:xfrm>
              <a:off x="6141567" y="3099816"/>
              <a:ext cx="172714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6–8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141567" y="3374136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2" name="TAG_PHASES.3.MILESTONE"/>
            <p:cNvSpPr txBox="1"/>
            <p:nvPr/>
          </p:nvSpPr>
          <p:spPr>
            <a:xfrm>
              <a:off x="6141567" y="3465576"/>
              <a:ext cx="1681429" cy="56692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In-depth interviews and assessment</a:t>
              </a:r>
            </a:p>
          </p:txBody>
        </p:sp>
      </p:grpSp>
      <p:grpSp>
        <p:nvGrpSpPr>
          <p:cNvPr id="33" name="#if phases.4"/>
          <p:cNvGrpSpPr/>
          <p:nvPr/>
        </p:nvGrpSpPr>
        <p:grpSpPr>
          <a:xfrm>
            <a:off x="8005876" y="2331720"/>
            <a:ext cx="1864309" cy="1700784"/>
            <a:chOff x="8005876" y="2331720"/>
            <a:chExt cx="1864309" cy="1700784"/>
          </a:xfrm>
        </p:grpSpPr>
        <p:sp>
          <p:nvSpPr>
            <p:cNvPr id="34" name="Chevron 33"/>
            <p:cNvSpPr/>
            <p:nvPr/>
          </p:nvSpPr>
          <p:spPr>
            <a:xfrm>
              <a:off x="8005876" y="2331720"/>
              <a:ext cx="1864309" cy="658368"/>
            </a:xfrm>
            <a:prstGeom prst="chevron">
              <a:avLst>
                <a:gd name="adj" fmla="val 30000"/>
              </a:avLst>
            </a:prstGeom>
            <a:solidFill>
              <a:srgbClr val="4F54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5" name="TAG_PHASES.4.NAME"/>
            <p:cNvSpPr txBox="1"/>
            <p:nvPr/>
          </p:nvSpPr>
          <p:spPr>
            <a:xfrm>
              <a:off x="8298484" y="2386584"/>
              <a:ext cx="1333957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2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Shortlist</a:t>
              </a:r>
            </a:p>
          </p:txBody>
        </p:sp>
        <p:sp>
          <p:nvSpPr>
            <p:cNvPr id="36" name="TAG_PHASES.4.WEEKS"/>
            <p:cNvSpPr txBox="1"/>
            <p:nvPr/>
          </p:nvSpPr>
          <p:spPr>
            <a:xfrm>
              <a:off x="8005876" y="3099816"/>
              <a:ext cx="172714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 8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005876" y="3374136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8" name="TAG_PHASES.4.MILESTONE"/>
            <p:cNvSpPr txBox="1"/>
            <p:nvPr/>
          </p:nvSpPr>
          <p:spPr>
            <a:xfrm>
              <a:off x="8005876" y="3465576"/>
              <a:ext cx="1681429" cy="56692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Shortlist of four to six presented</a:t>
              </a:r>
            </a:p>
          </p:txBody>
        </p:sp>
      </p:grpSp>
      <p:grpSp>
        <p:nvGrpSpPr>
          <p:cNvPr id="39" name="#if phases.5"/>
          <p:cNvGrpSpPr/>
          <p:nvPr/>
        </p:nvGrpSpPr>
        <p:grpSpPr>
          <a:xfrm>
            <a:off x="9870185" y="2331720"/>
            <a:ext cx="1772869" cy="1700784"/>
            <a:chOff x="9870185" y="2331720"/>
            <a:chExt cx="1772869" cy="1700784"/>
          </a:xfrm>
        </p:grpSpPr>
        <p:sp>
          <p:nvSpPr>
            <p:cNvPr id="40" name="Chevron 39"/>
            <p:cNvSpPr/>
            <p:nvPr/>
          </p:nvSpPr>
          <p:spPr>
            <a:xfrm>
              <a:off x="9870185" y="2331720"/>
              <a:ext cx="1772869" cy="658368"/>
            </a:xfrm>
            <a:prstGeom prst="chevron">
              <a:avLst>
                <a:gd name="adj" fmla="val 30000"/>
              </a:avLst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1" name="TAG_PHASES.5.NAME"/>
            <p:cNvSpPr txBox="1"/>
            <p:nvPr/>
          </p:nvSpPr>
          <p:spPr>
            <a:xfrm>
              <a:off x="10162793" y="2386584"/>
              <a:ext cx="1333957" cy="54864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2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Appointment</a:t>
              </a:r>
            </a:p>
          </p:txBody>
        </p:sp>
        <p:sp>
          <p:nvSpPr>
            <p:cNvPr id="42" name="TAG_PHASES.5.WEEKS"/>
            <p:cNvSpPr txBox="1"/>
            <p:nvPr/>
          </p:nvSpPr>
          <p:spPr>
            <a:xfrm>
              <a:off x="9870185" y="3099816"/>
              <a:ext cx="1727149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9–12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9870185" y="3374136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4" name="TAG_PHASES.5.MILESTONE"/>
            <p:cNvSpPr txBox="1"/>
            <p:nvPr/>
          </p:nvSpPr>
          <p:spPr>
            <a:xfrm>
              <a:off x="9870185" y="3465576"/>
              <a:ext cx="1681429" cy="56692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Client interviews, references and offer</a:t>
              </a:r>
            </a:p>
          </p:txBody>
        </p:sp>
      </p:grpSp>
      <p:sp>
        <p:nvSpPr>
          <p:cNvPr id="45" name="#if next_steps"/>
          <p:cNvSpPr txBox="1"/>
          <p:nvPr/>
        </p:nvSpPr>
        <p:spPr>
          <a:xfrm>
            <a:off x="548640" y="4069080"/>
            <a:ext cx="5486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Next steps</a:t>
            </a:r>
          </a:p>
        </p:txBody>
      </p:sp>
      <p:graphicFrame>
        <p:nvGraphicFramePr>
          <p:cNvPr id="46" name="#if next_steps"/>
          <p:cNvGraphicFramePr>
            <a:graphicFrameLocks noGrp="1"/>
          </p:cNvGraphicFramePr>
          <p:nvPr/>
        </p:nvGraphicFramePr>
        <p:xfrm>
          <a:off x="548640" y="4325112"/>
          <a:ext cx="11094415" cy="54864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6339535"/>
                <a:gridCol w="2743200"/>
                <a:gridCol w="2011680"/>
              </a:tblGrid>
              <a:tr h="27432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Action</a:t>
                      </a:r>
                    </a:p>
                  </a:txBody>
                  <a:tcPr marL="73152" marR="73152" marT="36576" marB="36576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Owner</a:t>
                      </a:r>
                    </a:p>
                  </a:txBody>
                  <a:tcPr marL="73152" marR="73152" marT="36576" marB="36576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By</a:t>
                      </a:r>
                    </a:p>
                  </a:txBody>
                  <a:tcPr marL="73152" marR="73152" marT="36576" marB="36576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27432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Confirm the candidate profile and target list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Group CEO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3 Oct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Share the internal succession view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Group HR Director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6 Oct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Finalise the candidate information pack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Rafael Otieno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8 Oct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Begin confidential market approaches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Eleanor Vance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13 Oct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Long list review meeting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Client and search team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20 Oct</a:t>
                      </a:r>
                    </a:p>
                  </a:txBody>
                  <a:tcPr marL="73152" marR="73152" marT="36576" marB="36576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Weeks are counted from the kickoff meeting  ·  Template by Formatix.AI — formatix.ai/templates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 Kickoff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