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07492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34924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Harwick Provisions Group</a:t>
            </a:r>
          </a:p>
        </p:txBody>
      </p:sp>
      <p:sp>
        <p:nvSpPr>
          <p:cNvPr id="6" name="TAG_BRIEF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  ·  Private and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intelligence brief</a:t>
            </a:r>
          </a:p>
        </p:txBody>
      </p:sp>
      <p:sp>
        <p:nvSpPr>
          <p:cNvPr id="8" name="TAG_MARKET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2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UK Food &amp; Beverage manufacturing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10" name="#if search_title"/>
          <p:cNvGrpSpPr/>
          <p:nvPr/>
        </p:nvGrpSpPr>
        <p:grpSpPr>
          <a:xfrm>
            <a:off x="4937760" y="3520440"/>
            <a:ext cx="6522415" cy="1097280"/>
            <a:chOff x="4937760" y="3520440"/>
            <a:chExt cx="6522415" cy="1097280"/>
          </a:xfrm>
        </p:grpSpPr>
        <p:sp>
          <p:nvSpPr>
            <p:cNvPr id="11" name="TextBox 10"/>
            <p:cNvSpPr txBox="1"/>
            <p:nvPr/>
          </p:nvSpPr>
          <p:spPr>
            <a:xfrm>
              <a:off x="4937760" y="352044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For the search</a:t>
              </a:r>
            </a:p>
          </p:txBody>
        </p:sp>
        <p:sp>
          <p:nvSpPr>
            <p:cNvPr id="12" name="TAG_SEARCH_TITLE"/>
            <p:cNvSpPr txBox="1"/>
            <p:nvPr/>
          </p:nvSpPr>
          <p:spPr>
            <a:xfrm>
              <a:off x="4937760" y="3794760"/>
              <a:ext cx="6522415" cy="8229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2200" b="0" i="0">
                  <a:solidFill>
                    <a:srgbClr val="1F2226"/>
                  </a:solidFill>
                  <a:latin typeface="Cambria"/>
                  <a:ea typeface="Cambria"/>
                  <a:cs typeface="Cambria"/>
                </a:rPr>
                <a:t>Chief Operating Officer</a:t>
              </a:r>
            </a:p>
          </p:txBody>
        </p:sp>
      </p:grpSp>
      <p:grpSp>
        <p:nvGrpSpPr>
          <p:cNvPr id="13" name="#if prepared_by"/>
          <p:cNvGrpSpPr/>
          <p:nvPr/>
        </p:nvGrpSpPr>
        <p:grpSpPr>
          <a:xfrm>
            <a:off x="4937760" y="4754880"/>
            <a:ext cx="6522415" cy="585216"/>
            <a:chOff x="4937760" y="4754880"/>
            <a:chExt cx="6522415" cy="585216"/>
          </a:xfrm>
        </p:grpSpPr>
        <p:sp>
          <p:nvSpPr>
            <p:cNvPr id="14" name="TextBox 13"/>
            <p:cNvSpPr txBox="1"/>
            <p:nvPr/>
          </p:nvSpPr>
          <p:spPr>
            <a:xfrm>
              <a:off x="4937760" y="475488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Prepared by</a:t>
              </a:r>
            </a:p>
          </p:txBody>
        </p:sp>
        <p:sp>
          <p:nvSpPr>
            <p:cNvPr id="15" name="TAG_PREPARED_BY"/>
            <p:cNvSpPr txBox="1"/>
            <p:nvPr/>
          </p:nvSpPr>
          <p:spPr>
            <a:xfrm>
              <a:off x="4937760" y="5029200"/>
              <a:ext cx="6522415" cy="3108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Eleanor Marsh, Partner and Dev Kapoor, Research Lead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intelligence  ·  Harwick Provisions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What the research shows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1094415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7" name="#if findings.0"/>
          <p:cNvGrpSpPr/>
          <p:nvPr/>
        </p:nvGrpSpPr>
        <p:grpSpPr>
          <a:xfrm>
            <a:off x="548640" y="1892808"/>
            <a:ext cx="11094415" cy="759333"/>
            <a:chOff x="548640" y="1892808"/>
            <a:chExt cx="11094415" cy="759333"/>
          </a:xfrm>
        </p:grpSpPr>
        <p:sp>
          <p:nvSpPr>
            <p:cNvPr id="8" name="TAG_FINDINGS.0.FIGURE"/>
            <p:cNvSpPr txBox="1"/>
            <p:nvPr/>
          </p:nvSpPr>
          <p:spPr>
            <a:xfrm>
              <a:off x="548640" y="1892808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£38bn</a:t>
              </a:r>
            </a:p>
          </p:txBody>
        </p:sp>
        <p:sp>
          <p:nvSpPr>
            <p:cNvPr id="10" name="TAG_FINDINGS.0.FIGURE_LABEL"/>
            <p:cNvSpPr txBox="1"/>
            <p:nvPr/>
          </p:nvSpPr>
          <p:spPr>
            <a:xfrm>
              <a:off x="548640" y="2350008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Sector revenue, 2025</a:t>
              </a:r>
            </a:p>
          </p:txBody>
        </p:sp>
        <p:sp>
          <p:nvSpPr>
            <p:cNvPr id="11" name="TAG_FINDINGS.0.HEADLINE"/>
            <p:cNvSpPr txBox="1"/>
            <p:nvPr/>
          </p:nvSpPr>
          <p:spPr>
            <a:xfrm>
              <a:off x="2926080" y="1911096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A large market, growing slowly in volume</a:t>
              </a:r>
            </a:p>
          </p:txBody>
        </p:sp>
        <p:sp>
          <p:nvSpPr>
            <p:cNvPr id="12" name="TAG_FINDINGS.0.DETAIL"/>
            <p:cNvSpPr txBox="1"/>
            <p:nvPr/>
          </p:nvSpPr>
          <p:spPr>
            <a:xfrm>
              <a:off x="6629400" y="1911096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Revenue grew 4% in 2025, almost all of it from price; volumes were flat for a second year (fictional trade body data).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8640" y="2642616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14" name="#if findings.1"/>
          <p:cNvGrpSpPr/>
          <p:nvPr/>
        </p:nvGrpSpPr>
        <p:grpSpPr>
          <a:xfrm>
            <a:off x="548640" y="2752344"/>
            <a:ext cx="11094415" cy="759333"/>
            <a:chOff x="548640" y="2752344"/>
            <a:chExt cx="11094415" cy="759333"/>
          </a:xfrm>
        </p:grpSpPr>
        <p:sp>
          <p:nvSpPr>
            <p:cNvPr id="15" name="TAG_FINDINGS.1.FIGURE"/>
            <p:cNvSpPr txBox="1"/>
            <p:nvPr/>
          </p:nvSpPr>
          <p:spPr>
            <a:xfrm>
              <a:off x="548640" y="2752344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11</a:t>
              </a:r>
            </a:p>
          </p:txBody>
        </p:sp>
        <p:sp>
          <p:nvSpPr>
            <p:cNvPr id="17" name="TAG_FINDINGS.1.FIGURE_LABEL"/>
            <p:cNvSpPr txBox="1"/>
            <p:nvPr/>
          </p:nvSpPr>
          <p:spPr>
            <a:xfrm>
              <a:off x="548640" y="3209544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M&amp;A deals in 12 months</a:t>
              </a:r>
            </a:p>
          </p:txBody>
        </p:sp>
        <p:sp>
          <p:nvSpPr>
            <p:cNvPr id="18" name="TAG_FINDINGS.1.HEADLINE"/>
            <p:cNvSpPr txBox="1"/>
            <p:nvPr/>
          </p:nvSpPr>
          <p:spPr>
            <a:xfrm>
              <a:off x="2926080" y="2770632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Consolidation is reshaping the mid-market</a:t>
              </a:r>
            </a:p>
          </p:txBody>
        </p:sp>
        <p:sp>
          <p:nvSpPr>
            <p:cNvPr id="19" name="TAG_FINDINGS.1.DETAIL"/>
            <p:cNvSpPr txBox="1"/>
            <p:nvPr/>
          </p:nvSpPr>
          <p:spPr>
            <a:xfrm>
              <a:off x="6629400" y="2770632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Private equity backed eight of the eleven deals; buyers are paying for manufacturing scale and own-label contracts.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8640" y="3502152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1" name="#if findings.2"/>
          <p:cNvGrpSpPr/>
          <p:nvPr/>
        </p:nvGrpSpPr>
        <p:grpSpPr>
          <a:xfrm>
            <a:off x="548640" y="3611880"/>
            <a:ext cx="11094415" cy="759333"/>
            <a:chOff x="548640" y="3611880"/>
            <a:chExt cx="11094415" cy="759333"/>
          </a:xfrm>
        </p:grpSpPr>
        <p:sp>
          <p:nvSpPr>
            <p:cNvPr id="22" name="TAG_FINDINGS.2.FIGURE"/>
            <p:cNvSpPr txBox="1"/>
            <p:nvPr/>
          </p:nvSpPr>
          <p:spPr>
            <a:xfrm>
              <a:off x="548640" y="3611880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62%</a:t>
              </a:r>
            </a:p>
          </p:txBody>
        </p:sp>
        <p:sp>
          <p:nvSpPr>
            <p:cNvPr id="24" name="TAG_FINDINGS.2.FIGURE_LABEL"/>
            <p:cNvSpPr txBox="1"/>
            <p:nvPr/>
          </p:nvSpPr>
          <p:spPr>
            <a:xfrm>
              <a:off x="548640" y="4069080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Sites below target OEE</a:t>
              </a:r>
            </a:p>
          </p:txBody>
        </p:sp>
        <p:sp>
          <p:nvSpPr>
            <p:cNvPr id="25" name="TAG_FINDINGS.2.HEADLINE"/>
            <p:cNvSpPr txBox="1"/>
            <p:nvPr/>
          </p:nvSpPr>
          <p:spPr>
            <a:xfrm>
              <a:off x="2926080" y="3630168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Operational performance is the main lever</a:t>
              </a:r>
            </a:p>
          </p:txBody>
        </p:sp>
        <p:sp>
          <p:nvSpPr>
            <p:cNvPr id="26" name="TAG_FINDINGS.2.DETAIL"/>
            <p:cNvSpPr txBox="1"/>
            <p:nvPr/>
          </p:nvSpPr>
          <p:spPr>
            <a:xfrm>
              <a:off x="6629400" y="3630168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Most mid-sized producers run below their efficiency targets; automation spend is rising but unevenly delivered.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640" y="4361688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8" name="#if findings.3"/>
          <p:cNvGrpSpPr/>
          <p:nvPr/>
        </p:nvGrpSpPr>
        <p:grpSpPr>
          <a:xfrm>
            <a:off x="548640" y="4471416"/>
            <a:ext cx="11094415" cy="759333"/>
            <a:chOff x="548640" y="4471416"/>
            <a:chExt cx="11094415" cy="759333"/>
          </a:xfrm>
        </p:grpSpPr>
        <p:sp>
          <p:nvSpPr>
            <p:cNvPr id="30" name="#if !findings.3.figure"/>
            <p:cNvSpPr/>
            <p:nvPr/>
          </p:nvSpPr>
          <p:spPr>
            <a:xfrm>
              <a:off x="548640" y="4636008"/>
              <a:ext cx="310896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TAG_FINDINGS.3.FIGURE_LABEL"/>
            <p:cNvSpPr txBox="1"/>
            <p:nvPr/>
          </p:nvSpPr>
          <p:spPr>
            <a:xfrm>
              <a:off x="548640" y="4928616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Leadership talent</a:t>
              </a:r>
            </a:p>
          </p:txBody>
        </p:sp>
        <p:sp>
          <p:nvSpPr>
            <p:cNvPr id="32" name="TAG_FINDINGS.3.HEADLINE"/>
            <p:cNvSpPr txBox="1"/>
            <p:nvPr/>
          </p:nvSpPr>
          <p:spPr>
            <a:xfrm>
              <a:off x="2926080" y="4489704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Proven operations leaders are scarce</a:t>
              </a:r>
            </a:p>
          </p:txBody>
        </p:sp>
        <p:sp>
          <p:nvSpPr>
            <p:cNvPr id="33" name="TAG_FINDINGS.3.DETAIL"/>
            <p:cNvSpPr txBox="1"/>
            <p:nvPr/>
          </p:nvSpPr>
          <p:spPr>
            <a:xfrm>
              <a:off x="6629400" y="4489704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Interviewees named fewer than twenty COOs with multi-site food experience and a record of automation programmes.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48640" y="5221224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35" name="#if findings.4"/>
          <p:cNvGrpSpPr/>
          <p:nvPr/>
        </p:nvGrpSpPr>
        <p:grpSpPr>
          <a:xfrm>
            <a:off x="548640" y="5330952"/>
            <a:ext cx="11094415" cy="759333"/>
            <a:chOff x="548640" y="5330952"/>
            <a:chExt cx="11094415" cy="759333"/>
          </a:xfrm>
        </p:grpSpPr>
        <p:sp>
          <p:nvSpPr>
            <p:cNvPr id="36" name="TAG_FINDINGS.4.FIGURE"/>
            <p:cNvSpPr txBox="1"/>
            <p:nvPr/>
          </p:nvSpPr>
          <p:spPr>
            <a:xfrm>
              <a:off x="548640" y="5330952"/>
              <a:ext cx="214884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6 months</a:t>
              </a:r>
            </a:p>
          </p:txBody>
        </p:sp>
        <p:sp>
          <p:nvSpPr>
            <p:cNvPr id="38" name="TAG_FINDINGS.4.FIGURE_LABEL"/>
            <p:cNvSpPr txBox="1"/>
            <p:nvPr/>
          </p:nvSpPr>
          <p:spPr>
            <a:xfrm>
              <a:off x="548640" y="5788152"/>
              <a:ext cx="2148840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Typical notice period</a:t>
              </a:r>
            </a:p>
          </p:txBody>
        </p:sp>
        <p:sp>
          <p:nvSpPr>
            <p:cNvPr id="39" name="TAG_FINDINGS.4.HEADLINE"/>
            <p:cNvSpPr txBox="1"/>
            <p:nvPr/>
          </p:nvSpPr>
          <p:spPr>
            <a:xfrm>
              <a:off x="2926080" y="5349240"/>
              <a:ext cx="3429000" cy="62179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Timing needs planning from the start</a:t>
              </a:r>
            </a:p>
          </p:txBody>
        </p:sp>
        <p:sp>
          <p:nvSpPr>
            <p:cNvPr id="40" name="TAG_FINDINGS.4.DETAIL"/>
            <p:cNvSpPr txBox="1"/>
            <p:nvPr/>
          </p:nvSpPr>
          <p:spPr>
            <a:xfrm>
              <a:off x="6629400" y="5349240"/>
              <a:ext cx="5013655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Most sitting COOs and operations directors are on six-month notice; buy-outs are increasingly expected.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48640" y="6080760"/>
              <a:ext cx="1109441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Figures as stated in the sources cited, with their dates  ·  Template by Formatix.AI — formatix.ai/templates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intelligence  ·  Harwick Provisions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trends and competitive 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How the market is moving</a:t>
            </a:r>
          </a:p>
        </p:txBody>
      </p:sp>
      <p:grpSp>
        <p:nvGrpSpPr>
          <p:cNvPr id="6" name="#if trends"/>
          <p:cNvGrpSpPr/>
          <p:nvPr/>
        </p:nvGrpSpPr>
        <p:grpSpPr>
          <a:xfrm>
            <a:off x="548640" y="1783080"/>
            <a:ext cx="4343400" cy="4315968"/>
            <a:chOff x="548640" y="1783080"/>
            <a:chExt cx="4343400" cy="4315968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4343400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4343400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4672" y="2002536"/>
              <a:ext cx="3831336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Market trends</a:t>
              </a:r>
            </a:p>
          </p:txBody>
        </p:sp>
        <p:grpSp>
          <p:nvGrpSpPr>
            <p:cNvPr id="10" name="#if trends.0"/>
            <p:cNvGrpSpPr/>
            <p:nvPr/>
          </p:nvGrpSpPr>
          <p:grpSpPr>
            <a:xfrm>
              <a:off x="804672" y="2350008"/>
              <a:ext cx="3831336" cy="694944"/>
              <a:chOff x="804672" y="2350008"/>
              <a:chExt cx="3831336" cy="694944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04672" y="2350008"/>
                <a:ext cx="36576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000" b="1" i="0" spc="6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01</a:t>
                </a:r>
              </a:p>
            </p:txBody>
          </p:sp>
          <p:sp>
            <p:nvSpPr>
              <p:cNvPr id="12" name="TAG_TRENDS.0.TITLE"/>
              <p:cNvSpPr txBox="1"/>
              <p:nvPr/>
            </p:nvSpPr>
            <p:spPr>
              <a:xfrm>
                <a:off x="1207008" y="2350008"/>
                <a:ext cx="342900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1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Price-led growth</a:t>
                </a:r>
              </a:p>
            </p:txBody>
          </p:sp>
          <p:sp>
            <p:nvSpPr>
              <p:cNvPr id="13" name="TAG_TRENDS.0.DETAIL"/>
              <p:cNvSpPr txBox="1"/>
              <p:nvPr/>
            </p:nvSpPr>
            <p:spPr>
              <a:xfrm>
                <a:off x="1207008" y="2587752"/>
                <a:ext cx="34290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sz="100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Revenue gains come from pricing, not volume; margin protection now dominates board agendas.</a:t>
                </a:r>
              </a:p>
            </p:txBody>
          </p:sp>
        </p:grpSp>
        <p:grpSp>
          <p:nvGrpSpPr>
            <p:cNvPr id="14" name="#if trends.1"/>
            <p:cNvGrpSpPr/>
            <p:nvPr/>
          </p:nvGrpSpPr>
          <p:grpSpPr>
            <a:xfrm>
              <a:off x="804672" y="3099816"/>
              <a:ext cx="3831336" cy="694944"/>
              <a:chOff x="804672" y="3099816"/>
              <a:chExt cx="3831336" cy="69494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04672" y="3099816"/>
                <a:ext cx="36576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000" b="1" i="0" spc="6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02</a:t>
                </a:r>
              </a:p>
            </p:txBody>
          </p:sp>
          <p:sp>
            <p:nvSpPr>
              <p:cNvPr id="16" name="TAG_TRENDS.1.TITLE"/>
              <p:cNvSpPr txBox="1"/>
              <p:nvPr/>
            </p:nvSpPr>
            <p:spPr>
              <a:xfrm>
                <a:off x="1207008" y="3099816"/>
                <a:ext cx="342900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1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Private equity consolidation</a:t>
                </a:r>
              </a:p>
            </p:txBody>
          </p:sp>
          <p:sp>
            <p:nvSpPr>
              <p:cNvPr id="17" name="TAG_TRENDS.1.DETAIL"/>
              <p:cNvSpPr txBox="1"/>
              <p:nvPr/>
            </p:nvSpPr>
            <p:spPr>
              <a:xfrm>
                <a:off x="1207008" y="3337560"/>
                <a:ext cx="34290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sz="100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Buy-and-build strategies target chilled, bakery and own-label producers with regional scale.</a:t>
                </a:r>
              </a:p>
            </p:txBody>
          </p:sp>
        </p:grpSp>
        <p:grpSp>
          <p:nvGrpSpPr>
            <p:cNvPr id="18" name="#if trends.2"/>
            <p:cNvGrpSpPr/>
            <p:nvPr/>
          </p:nvGrpSpPr>
          <p:grpSpPr>
            <a:xfrm>
              <a:off x="804672" y="3849624"/>
              <a:ext cx="3831336" cy="694944"/>
              <a:chOff x="804672" y="3849624"/>
              <a:chExt cx="3831336" cy="694944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804672" y="3849624"/>
                <a:ext cx="36576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000" b="1" i="0" spc="6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03</a:t>
                </a:r>
              </a:p>
            </p:txBody>
          </p:sp>
          <p:sp>
            <p:nvSpPr>
              <p:cNvPr id="20" name="TAG_TRENDS.2.TITLE"/>
              <p:cNvSpPr txBox="1"/>
              <p:nvPr/>
            </p:nvSpPr>
            <p:spPr>
              <a:xfrm>
                <a:off x="1207008" y="3849624"/>
                <a:ext cx="342900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1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Automation and robotics</a:t>
                </a:r>
              </a:p>
            </p:txBody>
          </p:sp>
          <p:sp>
            <p:nvSpPr>
              <p:cNvPr id="21" name="TAG_TRENDS.2.DETAIL"/>
              <p:cNvSpPr txBox="1"/>
              <p:nvPr/>
            </p:nvSpPr>
            <p:spPr>
              <a:xfrm>
                <a:off x="1207008" y="4087368"/>
                <a:ext cx="34290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sz="100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Labour shortages are accelerating investment in end-of-line automation and robotic packing.</a:t>
                </a:r>
              </a:p>
            </p:txBody>
          </p:sp>
        </p:grpSp>
        <p:grpSp>
          <p:nvGrpSpPr>
            <p:cNvPr id="22" name="#if trends.3"/>
            <p:cNvGrpSpPr/>
            <p:nvPr/>
          </p:nvGrpSpPr>
          <p:grpSpPr>
            <a:xfrm>
              <a:off x="804672" y="4599432"/>
              <a:ext cx="3831336" cy="694944"/>
              <a:chOff x="804672" y="4599432"/>
              <a:chExt cx="3831336" cy="69494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804672" y="4599432"/>
                <a:ext cx="36576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000" b="1" i="0" spc="6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04</a:t>
                </a:r>
              </a:p>
            </p:txBody>
          </p:sp>
          <p:sp>
            <p:nvSpPr>
              <p:cNvPr id="24" name="TAG_TRENDS.3.TITLE"/>
              <p:cNvSpPr txBox="1"/>
              <p:nvPr/>
            </p:nvSpPr>
            <p:spPr>
              <a:xfrm>
                <a:off x="1207008" y="4599432"/>
                <a:ext cx="342900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1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Retailer pressure</a:t>
                </a:r>
              </a:p>
            </p:txBody>
          </p:sp>
          <p:sp>
            <p:nvSpPr>
              <p:cNvPr id="25" name="TAG_TRENDS.3.DETAIL"/>
              <p:cNvSpPr txBox="1"/>
              <p:nvPr/>
            </p:nvSpPr>
            <p:spPr>
              <a:xfrm>
                <a:off x="1207008" y="4837176"/>
                <a:ext cx="34290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sz="100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The major grocers are shortening contracts and tightening cost-price negotiations with suppliers.</a:t>
                </a:r>
              </a:p>
            </p:txBody>
          </p:sp>
        </p:grpSp>
        <p:grpSp>
          <p:nvGrpSpPr>
            <p:cNvPr id="26" name="#if trends.4"/>
            <p:cNvGrpSpPr/>
            <p:nvPr/>
          </p:nvGrpSpPr>
          <p:grpSpPr>
            <a:xfrm>
              <a:off x="804672" y="5349240"/>
              <a:ext cx="3831336" cy="694944"/>
              <a:chOff x="804672" y="5349240"/>
              <a:chExt cx="3831336" cy="694944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804672" y="5349240"/>
                <a:ext cx="36576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000" b="1" i="0" spc="6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05</a:t>
                </a:r>
              </a:p>
            </p:txBody>
          </p:sp>
          <p:sp>
            <p:nvSpPr>
              <p:cNvPr id="28" name="TAG_TRENDS.4.TITLE"/>
              <p:cNvSpPr txBox="1"/>
              <p:nvPr/>
            </p:nvSpPr>
            <p:spPr>
              <a:xfrm>
                <a:off x="1207008" y="5349240"/>
                <a:ext cx="3429000" cy="237744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/>
                <a:r>
                  <a:rPr sz="1150" b="1" i="0">
                    <a:solidFill>
                      <a:srgbClr val="2E3338"/>
                    </a:solidFill>
                    <a:latin typeface="Calibri"/>
                    <a:ea typeface="Calibri"/>
                    <a:cs typeface="Calibri"/>
                  </a:rPr>
                  <a:t>Net zero commitments</a:t>
                </a:r>
              </a:p>
            </p:txBody>
          </p:sp>
          <p:sp>
            <p:nvSpPr>
              <p:cNvPr id="29" name="TAG_TRENDS.4.DETAIL"/>
              <p:cNvSpPr txBox="1"/>
              <p:nvPr/>
            </p:nvSpPr>
            <p:spPr>
              <a:xfrm>
                <a:off x="1207008" y="5586984"/>
                <a:ext cx="3429000" cy="457200"/>
              </a:xfrm>
              <a:prstGeom prst="rect">
                <a:avLst/>
              </a:prstGeom>
              <a:noFill/>
            </p:spPr>
            <p:txBody>
              <a:bodyPr wrap="square" lIns="0" rIns="0" tIns="0" bIns="0" anchor="t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sz="100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Retailers' Scope 3 targets are pushing energy and packaging change onto manufacturers.</a:t>
                </a:r>
              </a:p>
            </p:txBody>
          </p:sp>
        </p:grpSp>
      </p:grpSp>
      <p:sp>
        <p:nvSpPr>
          <p:cNvPr id="30" name="#if competitors"/>
          <p:cNvSpPr txBox="1"/>
          <p:nvPr/>
        </p:nvSpPr>
        <p:spPr>
          <a:xfrm>
            <a:off x="5166360" y="1783080"/>
            <a:ext cx="64766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Competitive landscape</a:t>
            </a:r>
          </a:p>
        </p:txBody>
      </p:sp>
      <p:graphicFrame>
        <p:nvGraphicFramePr>
          <p:cNvPr id="31" name="#if competitors"/>
          <p:cNvGraphicFramePr>
            <a:graphicFrameLocks noGrp="1"/>
          </p:cNvGraphicFramePr>
          <p:nvPr/>
        </p:nvGraphicFramePr>
        <p:xfrm>
          <a:off x="5166360" y="2057400"/>
          <a:ext cx="6476695" cy="694944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57400"/>
                <a:gridCol w="1325880"/>
                <a:gridCol w="3093415"/>
              </a:tblGrid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Organisation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Type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Position in the market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Bramford Foods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PE-backed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Chilled ready meals leader; four acquisitions since 2024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Castlegate Bakeries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Listed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Largest own-label bakery group; margin recovery programme under way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Linnet Dairy Co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Co-operative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Regional dairy with a new automated site in Shropshire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Ormsby &amp; Hale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Family-owned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Premium sauces and condiments; expanding into export markets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Pellow Snacks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PE-backed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Fast-growing snacks platform; building a second factory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Quayside Seafoods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Private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Frozen seafood processor; recently hired an operations-led CEO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Redmere Beverages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Listed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Soft drinks and mixers; investing heavily in canning capacity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Organisations are described from public information and market soundings  ·  Template by Formatix.AI — formatix.ai/templates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intelligence  ·  Harwick Provisions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Talent availability and compensation benchmarks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talent pool and what it costs</a:t>
            </a:r>
          </a:p>
        </p:txBody>
      </p:sp>
      <p:grpSp>
        <p:nvGrpSpPr>
          <p:cNvPr id="6" name="#if talent_points"/>
          <p:cNvGrpSpPr/>
          <p:nvPr/>
        </p:nvGrpSpPr>
        <p:grpSpPr>
          <a:xfrm>
            <a:off x="548640" y="1783080"/>
            <a:ext cx="4754880" cy="4315968"/>
            <a:chOff x="548640" y="1783080"/>
            <a:chExt cx="4754880" cy="4315968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4754880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4754880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4672" y="2002536"/>
              <a:ext cx="4242816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Talent availability</a:t>
              </a:r>
            </a:p>
          </p:txBody>
        </p:sp>
        <p:sp>
          <p:nvSpPr>
            <p:cNvPr id="10" name="TAG_TALENT_POINTS_BLOCK"/>
            <p:cNvSpPr txBox="1"/>
            <p:nvPr/>
          </p:nvSpPr>
          <p:spPr>
            <a:xfrm>
              <a:off x="804672" y="2295144"/>
              <a:ext cx="4242816" cy="15910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Demand for multi-site operations leaders exceeds supply; most strong candidates sit in PE-backed businesses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Leaders with both food safety depth and large automation programmes are the scarcest group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Interest is high where the equity story and the investment plan are clear</a:t>
              </a:r>
            </a:p>
            <a:p>
              <a:pPr algn="l" marL="164592" indent="-164592">
                <a:lnSpc>
                  <a:spcPct val="100000"/>
                </a:lnSpc>
                <a:spcAft>
                  <a:spcPts val="500"/>
                </a:spcAft>
                <a:buClr>
                  <a:srgbClr val="5F6B77"/>
                </a:buClr>
                <a:buChar char="•"/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Relocation to the East Midlands is a hurdle for some candidates in the South East</a:t>
              </a:r>
            </a:p>
          </p:txBody>
        </p:sp>
      </p:grpSp>
      <p:grpSp>
        <p:nvGrpSpPr>
          <p:cNvPr id="11" name="#if hot_skills"/>
          <p:cNvGrpSpPr/>
          <p:nvPr/>
        </p:nvGrpSpPr>
        <p:grpSpPr>
          <a:xfrm>
            <a:off x="804672" y="3959352"/>
            <a:ext cx="4242816" cy="1051560"/>
            <a:chOff x="804672" y="3959352"/>
            <a:chExt cx="4242816" cy="1051560"/>
          </a:xfrm>
        </p:grpSpPr>
        <p:sp>
          <p:nvSpPr>
            <p:cNvPr id="12" name="Rectangle 11"/>
            <p:cNvSpPr/>
            <p:nvPr/>
          </p:nvSpPr>
          <p:spPr>
            <a:xfrm>
              <a:off x="804672" y="3959352"/>
              <a:ext cx="4242816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4672" y="4041648"/>
              <a:ext cx="4242816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Skills in demand</a:t>
              </a:r>
            </a:p>
          </p:txBody>
        </p:sp>
        <p:sp>
          <p:nvSpPr>
            <p:cNvPr id="14" name="TAG_HOT_SKILLS_BLOCK"/>
            <p:cNvSpPr txBox="1"/>
            <p:nvPr/>
          </p:nvSpPr>
          <p:spPr>
            <a:xfrm>
              <a:off x="804672" y="4279392"/>
              <a:ext cx="4242816" cy="731520"/>
            </a:xfrm>
            <a:prstGeom prst="rect">
              <a:avLst/>
            </a:prstGeom>
            <a:noFill/>
          </p:spPr>
          <p:txBody>
            <a:bodyPr wrap="square" lIns="0" rIns="0" tIns="0" bIns="0" anchor="t" numCol="2" spcCol="228600">
              <a:spAutoFit/>
            </a:bodyPr>
            <a:lstStyle/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Lean and OEE improvement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Automation programmes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Food safety (BRCGS)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Multi-site leadership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Supply chain planning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▪"/>
              </a:pPr>
              <a:r>
                <a:rPr sz="10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 xml:space="preserve">M&amp;A integration</a:t>
              </a:r>
            </a:p>
          </p:txBody>
        </p:sp>
      </p:grpSp>
      <p:grpSp>
        <p:nvGrpSpPr>
          <p:cNvPr id="15" name="#if typical_moves"/>
          <p:cNvGrpSpPr/>
          <p:nvPr/>
        </p:nvGrpSpPr>
        <p:grpSpPr>
          <a:xfrm>
            <a:off x="804672" y="5074920"/>
            <a:ext cx="4242816" cy="960120"/>
            <a:chOff x="804672" y="5074920"/>
            <a:chExt cx="4242816" cy="960120"/>
          </a:xfrm>
        </p:grpSpPr>
        <p:sp>
          <p:nvSpPr>
            <p:cNvPr id="16" name="Rectangle 15"/>
            <p:cNvSpPr/>
            <p:nvPr/>
          </p:nvSpPr>
          <p:spPr>
            <a:xfrm>
              <a:off x="804672" y="5074920"/>
              <a:ext cx="4242816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4672" y="5157216"/>
              <a:ext cx="4242816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Typical moves</a:t>
              </a:r>
            </a:p>
          </p:txBody>
        </p:sp>
        <p:sp>
          <p:nvSpPr>
            <p:cNvPr id="18" name="TAG_TYPICAL_MOVES_BLOCK"/>
            <p:cNvSpPr txBox="1"/>
            <p:nvPr/>
          </p:nvSpPr>
          <p:spPr>
            <a:xfrm>
              <a:off x="804672" y="5394960"/>
              <a:ext cx="4242816" cy="6400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→"/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Operations Director at a larger group stepping up to a first COO role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200"/>
                </a:spcAft>
                <a:buClr>
                  <a:srgbClr val="5F6B77"/>
                </a:buClr>
                <a:buChar char="→"/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COO of a PE-backed platform moving on after an exit</a:t>
              </a:r>
            </a:p>
          </p:txBody>
        </p:sp>
      </p:grpSp>
      <p:sp>
        <p:nvSpPr>
          <p:cNvPr id="19" name="#if compensation"/>
          <p:cNvSpPr txBox="1"/>
          <p:nvPr/>
        </p:nvSpPr>
        <p:spPr>
          <a:xfrm>
            <a:off x="5577840" y="1783080"/>
            <a:ext cx="60652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Compensation benchmarks</a:t>
            </a:r>
          </a:p>
        </p:txBody>
      </p:sp>
      <p:graphicFrame>
        <p:nvGraphicFramePr>
          <p:cNvPr id="20" name="#if compensation"/>
          <p:cNvGraphicFramePr>
            <a:graphicFrameLocks noGrp="1"/>
          </p:cNvGraphicFramePr>
          <p:nvPr/>
        </p:nvGraphicFramePr>
        <p:xfrm>
          <a:off x="5577840" y="2057400"/>
          <a:ext cx="6065215" cy="73152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965960"/>
                <a:gridCol w="1371600"/>
                <a:gridCol w="1280160"/>
                <a:gridCol w="1447495"/>
              </a:tblGrid>
              <a:tr h="36576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Role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Base salary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Bonus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Long-term incentive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6576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Chief Operating Officer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£210k–£260k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50–75%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Equity 0.5–1.5% (PE-backed)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Group Operations Director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£160k–£200k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40–60%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LTIP 50%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Supply Chain Director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£140k–£175k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30–50%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LTIP 30%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Site Director (large site)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£110k–£140k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20–30% of base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Not typical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21" name="#if compensation_source"/>
          <p:cNvGrpSpPr/>
          <p:nvPr/>
        </p:nvGrpSpPr>
        <p:grpSpPr>
          <a:xfrm>
            <a:off x="5577840" y="5394960"/>
            <a:ext cx="6065215" cy="603504"/>
            <a:chOff x="5577840" y="5394960"/>
            <a:chExt cx="6065215" cy="603504"/>
          </a:xfrm>
        </p:grpSpPr>
        <p:sp>
          <p:nvSpPr>
            <p:cNvPr id="22" name="Rectangle 21"/>
            <p:cNvSpPr/>
            <p:nvPr/>
          </p:nvSpPr>
          <p:spPr>
            <a:xfrm>
              <a:off x="5577840" y="5394960"/>
              <a:ext cx="45720" cy="566928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42432" y="5394960"/>
              <a:ext cx="5900623" cy="21945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Source</a:t>
              </a:r>
            </a:p>
          </p:txBody>
        </p:sp>
        <p:sp>
          <p:nvSpPr>
            <p:cNvPr id="24" name="TAG_COMPENSATION_SOURCE"/>
            <p:cNvSpPr txBox="1"/>
            <p:nvPr/>
          </p:nvSpPr>
          <p:spPr>
            <a:xfrm>
              <a:off x="5742432" y="5614416"/>
              <a:ext cx="5900623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9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Illustrative sample only: fictional ranges from 14 candidate soundings and two fictional pay surveys, September 2026.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Ranges only as stated in the sources; not a salary survey  ·  Template by Formatix.AI — formatix.ai/templates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intelligence  ·  Harwick Provisions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Implications for the 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What this means for the 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740664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7" name="#if implications.0"/>
          <p:cNvGrpSpPr/>
          <p:nvPr/>
        </p:nvGrpSpPr>
        <p:grpSpPr>
          <a:xfrm>
            <a:off x="548640" y="1892808"/>
            <a:ext cx="7406640" cy="759333"/>
            <a:chOff x="548640" y="1892808"/>
            <a:chExt cx="7406640" cy="759333"/>
          </a:xfrm>
        </p:grpSpPr>
        <p:sp>
          <p:nvSpPr>
            <p:cNvPr id="8" name="TextBox 7"/>
            <p:cNvSpPr txBox="1"/>
            <p:nvPr/>
          </p:nvSpPr>
          <p:spPr>
            <a:xfrm>
              <a:off x="548640" y="1892808"/>
              <a:ext cx="73152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400" b="0" i="0">
                  <a:solidFill>
                    <a:srgbClr val="5F6B77"/>
                  </a:solidFill>
                  <a:latin typeface="Cambria"/>
                  <a:ea typeface="Cambria"/>
                  <a:cs typeface="Cambria"/>
                </a:rPr>
                <a:t>01</a:t>
              </a:r>
            </a:p>
          </p:txBody>
        </p:sp>
        <p:sp>
          <p:nvSpPr>
            <p:cNvPr id="9" name="TAG_IMPLICATIONS.0.TITLE"/>
            <p:cNvSpPr txBox="1"/>
            <p:nvPr/>
          </p:nvSpPr>
          <p:spPr>
            <a:xfrm>
              <a:off x="1417320" y="1911096"/>
              <a:ext cx="6537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Lead with the investment plan</a:t>
              </a:r>
            </a:p>
          </p:txBody>
        </p:sp>
        <p:sp>
          <p:nvSpPr>
            <p:cNvPr id="10" name="TAG_IMPLICATIONS.0.DETAIL"/>
            <p:cNvSpPr txBox="1"/>
            <p:nvPr/>
          </p:nvSpPr>
          <p:spPr>
            <a:xfrm>
              <a:off x="1417320" y="2185416"/>
              <a:ext cx="6537960" cy="4206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Candidates want to see the capital committed to automation before they engage; share it early in the approach.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8640" y="2642616"/>
              <a:ext cx="74066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12" name="#if implications.1"/>
          <p:cNvGrpSpPr/>
          <p:nvPr/>
        </p:nvGrpSpPr>
        <p:grpSpPr>
          <a:xfrm>
            <a:off x="548640" y="2752344"/>
            <a:ext cx="7406640" cy="759333"/>
            <a:chOff x="548640" y="2752344"/>
            <a:chExt cx="7406640" cy="759333"/>
          </a:xfrm>
        </p:grpSpPr>
        <p:sp>
          <p:nvSpPr>
            <p:cNvPr id="13" name="TextBox 12"/>
            <p:cNvSpPr txBox="1"/>
            <p:nvPr/>
          </p:nvSpPr>
          <p:spPr>
            <a:xfrm>
              <a:off x="548640" y="2752344"/>
              <a:ext cx="73152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400" b="0" i="0">
                  <a:solidFill>
                    <a:srgbClr val="5F6B77"/>
                  </a:solidFill>
                  <a:latin typeface="Cambria"/>
                  <a:ea typeface="Cambria"/>
                  <a:cs typeface="Cambria"/>
                </a:rPr>
                <a:t>02</a:t>
              </a:r>
            </a:p>
          </p:txBody>
        </p:sp>
        <p:sp>
          <p:nvSpPr>
            <p:cNvPr id="14" name="TAG_IMPLICATIONS.1.TITLE"/>
            <p:cNvSpPr txBox="1"/>
            <p:nvPr/>
          </p:nvSpPr>
          <p:spPr>
            <a:xfrm>
              <a:off x="1417320" y="2770632"/>
              <a:ext cx="6537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Target PE-backed operators</a:t>
              </a:r>
            </a:p>
          </p:txBody>
        </p:sp>
        <p:sp>
          <p:nvSpPr>
            <p:cNvPr id="15" name="TAG_IMPLICATIONS.1.DETAIL"/>
            <p:cNvSpPr txBox="1"/>
            <p:nvPr/>
          </p:nvSpPr>
          <p:spPr>
            <a:xfrm>
              <a:off x="1417320" y="3044952"/>
              <a:ext cx="6537960" cy="4206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strongest pool sits in PE-backed platforms; approach them with the equity and exit story in mind.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8640" y="3502152"/>
              <a:ext cx="74066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17" name="#if implications.2"/>
          <p:cNvGrpSpPr/>
          <p:nvPr/>
        </p:nvGrpSpPr>
        <p:grpSpPr>
          <a:xfrm>
            <a:off x="548640" y="3611880"/>
            <a:ext cx="7406640" cy="759333"/>
            <a:chOff x="548640" y="3611880"/>
            <a:chExt cx="7406640" cy="759333"/>
          </a:xfrm>
        </p:grpSpPr>
        <p:sp>
          <p:nvSpPr>
            <p:cNvPr id="18" name="TextBox 17"/>
            <p:cNvSpPr txBox="1"/>
            <p:nvPr/>
          </p:nvSpPr>
          <p:spPr>
            <a:xfrm>
              <a:off x="548640" y="3611880"/>
              <a:ext cx="73152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400" b="0" i="0">
                  <a:solidFill>
                    <a:srgbClr val="5F6B77"/>
                  </a:solidFill>
                  <a:latin typeface="Cambria"/>
                  <a:ea typeface="Cambria"/>
                  <a:cs typeface="Cambria"/>
                </a:rPr>
                <a:t>03</a:t>
              </a:r>
            </a:p>
          </p:txBody>
        </p:sp>
        <p:sp>
          <p:nvSpPr>
            <p:cNvPr id="19" name="TAG_IMPLICATIONS.2.TITLE"/>
            <p:cNvSpPr txBox="1"/>
            <p:nvPr/>
          </p:nvSpPr>
          <p:spPr>
            <a:xfrm>
              <a:off x="1417320" y="3630168"/>
              <a:ext cx="6537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Budget for the package</a:t>
              </a:r>
            </a:p>
          </p:txBody>
        </p:sp>
        <p:sp>
          <p:nvSpPr>
            <p:cNvPr id="20" name="TAG_IMPLICATIONS.2.DETAIL"/>
            <p:cNvSpPr txBox="1"/>
            <p:nvPr/>
          </p:nvSpPr>
          <p:spPr>
            <a:xfrm>
              <a:off x="1417320" y="3904488"/>
              <a:ext cx="6537960" cy="4206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Base and bonus are within range, but sitting COOs will expect a meaningful long-term incentive.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" y="4361688"/>
              <a:ext cx="74066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2" name="#if implications.3"/>
          <p:cNvGrpSpPr/>
          <p:nvPr/>
        </p:nvGrpSpPr>
        <p:grpSpPr>
          <a:xfrm>
            <a:off x="548640" y="4471416"/>
            <a:ext cx="7406640" cy="759333"/>
            <a:chOff x="548640" y="4471416"/>
            <a:chExt cx="7406640" cy="759333"/>
          </a:xfrm>
        </p:grpSpPr>
        <p:sp>
          <p:nvSpPr>
            <p:cNvPr id="23" name="TextBox 22"/>
            <p:cNvSpPr txBox="1"/>
            <p:nvPr/>
          </p:nvSpPr>
          <p:spPr>
            <a:xfrm>
              <a:off x="548640" y="4471416"/>
              <a:ext cx="73152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400" b="0" i="0">
                  <a:solidFill>
                    <a:srgbClr val="5F6B77"/>
                  </a:solidFill>
                  <a:latin typeface="Cambria"/>
                  <a:ea typeface="Cambria"/>
                  <a:cs typeface="Cambria"/>
                </a:rPr>
                <a:t>04</a:t>
              </a:r>
            </a:p>
          </p:txBody>
        </p:sp>
        <p:sp>
          <p:nvSpPr>
            <p:cNvPr id="24" name="TAG_IMPLICATIONS.3.TITLE"/>
            <p:cNvSpPr txBox="1"/>
            <p:nvPr/>
          </p:nvSpPr>
          <p:spPr>
            <a:xfrm>
              <a:off x="1417320" y="4489704"/>
              <a:ext cx="6537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Plan for notice periods</a:t>
              </a:r>
            </a:p>
          </p:txBody>
        </p:sp>
        <p:sp>
          <p:nvSpPr>
            <p:cNvPr id="25" name="TAG_IMPLICATIONS.3.DETAIL"/>
            <p:cNvSpPr txBox="1"/>
            <p:nvPr/>
          </p:nvSpPr>
          <p:spPr>
            <a:xfrm>
              <a:off x="1417320" y="4764024"/>
              <a:ext cx="6537960" cy="4206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Allow for six-month notice periods and agree the buy-out position before the shortlist.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48640" y="5221224"/>
              <a:ext cx="74066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7" name="#if implications.4"/>
          <p:cNvGrpSpPr/>
          <p:nvPr/>
        </p:nvGrpSpPr>
        <p:grpSpPr>
          <a:xfrm>
            <a:off x="548640" y="5330952"/>
            <a:ext cx="7406640" cy="759333"/>
            <a:chOff x="548640" y="5330952"/>
            <a:chExt cx="7406640" cy="759333"/>
          </a:xfrm>
        </p:grpSpPr>
        <p:sp>
          <p:nvSpPr>
            <p:cNvPr id="28" name="TextBox 27"/>
            <p:cNvSpPr txBox="1"/>
            <p:nvPr/>
          </p:nvSpPr>
          <p:spPr>
            <a:xfrm>
              <a:off x="548640" y="5330952"/>
              <a:ext cx="731520" cy="4572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400" b="0" i="0">
                  <a:solidFill>
                    <a:srgbClr val="5F6B77"/>
                  </a:solidFill>
                  <a:latin typeface="Cambria"/>
                  <a:ea typeface="Cambria"/>
                  <a:cs typeface="Cambria"/>
                </a:rPr>
                <a:t>05</a:t>
              </a:r>
            </a:p>
          </p:txBody>
        </p:sp>
        <p:sp>
          <p:nvSpPr>
            <p:cNvPr id="29" name="TAG_IMPLICATIONS.4.TITLE"/>
            <p:cNvSpPr txBox="1"/>
            <p:nvPr/>
          </p:nvSpPr>
          <p:spPr>
            <a:xfrm>
              <a:off x="1417320" y="5349240"/>
              <a:ext cx="653796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Consider step-up candidates</a:t>
              </a:r>
            </a:p>
          </p:txBody>
        </p:sp>
        <p:sp>
          <p:nvSpPr>
            <p:cNvPr id="30" name="TAG_IMPLICATIONS.4.DETAIL"/>
            <p:cNvSpPr txBox="1"/>
            <p:nvPr/>
          </p:nvSpPr>
          <p:spPr>
            <a:xfrm>
              <a:off x="1417320" y="5623560"/>
              <a:ext cx="6537960" cy="4206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Operations Directors from larger groups widen the pool and bring experience of scale.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48640" y="6080760"/>
              <a:ext cx="7406640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32" name="#if sources"/>
          <p:cNvGrpSpPr/>
          <p:nvPr/>
        </p:nvGrpSpPr>
        <p:grpSpPr>
          <a:xfrm>
            <a:off x="8321040" y="1783080"/>
            <a:ext cx="3322015" cy="4315968"/>
            <a:chOff x="8321040" y="1783080"/>
            <a:chExt cx="3322015" cy="4315968"/>
          </a:xfrm>
        </p:grpSpPr>
        <p:sp>
          <p:nvSpPr>
            <p:cNvPr id="33" name="Rectangle 32"/>
            <p:cNvSpPr/>
            <p:nvPr/>
          </p:nvSpPr>
          <p:spPr>
            <a:xfrm>
              <a:off x="8321040" y="1783080"/>
              <a:ext cx="3322015" cy="4315968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321040" y="1783080"/>
              <a:ext cx="3322015" cy="548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558784" y="2002536"/>
              <a:ext cx="284652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Sources</a:t>
              </a:r>
            </a:p>
          </p:txBody>
        </p:sp>
        <p:sp>
          <p:nvSpPr>
            <p:cNvPr id="36" name="TAG_SOURCES_BLOCK"/>
            <p:cNvSpPr txBox="1"/>
            <p:nvPr/>
          </p:nvSpPr>
          <p:spPr>
            <a:xfrm>
              <a:off x="8558784" y="2313432"/>
              <a:ext cx="2846527" cy="35844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46304" indent="-146304">
                <a:lnSpc>
                  <a:spcPct val="100000"/>
                </a:lnSpc>
                <a:spcAft>
                  <a:spcPts val="6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Fictional sample: trade body market report, June 2026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6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Fictional sample: 14 confidential candidate and industry soundings, August–September 2026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6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Fictional sample: deal database extract, 12 months to August 2026</a:t>
              </a:r>
            </a:p>
            <a:p>
              <a:pPr algn="l" marL="146304" indent="-146304">
                <a:lnSpc>
                  <a:spcPct val="100000"/>
                </a:lnSpc>
                <a:spcAft>
                  <a:spcPts val="600"/>
                </a:spcAft>
                <a:buClr>
                  <a:srgbClr val="5F6B77"/>
                </a:buClr>
                <a:buChar char="•"/>
              </a:pPr>
              <a:r>
                <a:rPr sz="9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Fictional sample: two sector pay surveys, 2026 edition</a:t>
              </a:r>
            </a:p>
          </p:txBody>
        </p:sp>
      </p:grpSp>
      <p:sp>
        <p:nvSpPr>
          <p:cNvPr id="37" name="Rectangle 3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Prepared from the research and soundings listed; not investment advice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 Intelligence Brief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