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grpSp>
        <p:nvGrpSpPr>
          <p:cNvPr id="4" name="#if client_company"/>
          <p:cNvGrpSpPr/>
          <p:nvPr/>
        </p:nvGrpSpPr>
        <p:grpSpPr>
          <a:xfrm>
            <a:off x="548640" y="5257800"/>
            <a:ext cx="3291840" cy="640080"/>
            <a:chOff x="548640" y="5257800"/>
            <a:chExt cx="3291840" cy="640080"/>
          </a:xfrm>
        </p:grpSpPr>
        <p:sp>
          <p:nvSpPr>
            <p:cNvPr id="5" name="TextBox 4"/>
            <p:cNvSpPr txBox="1"/>
            <p:nvPr/>
          </p:nvSpPr>
          <p:spPr>
            <a:xfrm>
              <a:off x="548640" y="5257800"/>
              <a:ext cx="3291840" cy="2743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979FA7"/>
                  </a:solidFill>
                  <a:latin typeface="Calibri"/>
                  <a:ea typeface="Calibri"/>
                  <a:cs typeface="Calibri"/>
                </a:rPr>
                <a:t>Prepared for</a:t>
              </a:r>
            </a:p>
          </p:txBody>
        </p:sp>
        <p:sp>
          <p:nvSpPr>
            <p:cNvPr id="6" name="TAG_CLIENT_COMPANY"/>
            <p:cNvSpPr txBox="1"/>
            <p:nvPr/>
          </p:nvSpPr>
          <p:spPr>
            <a:xfrm>
              <a:off x="548640" y="5532120"/>
              <a:ext cx="3291840" cy="36576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6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Halden Group</a:t>
              </a:r>
            </a:p>
          </p:txBody>
        </p:sp>
      </p:grpSp>
      <p:sp>
        <p:nvSpPr>
          <p:cNvPr id="7" name="TAG_REPORT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September 2026  ·  Strictly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bios</a:t>
            </a:r>
          </a:p>
        </p:txBody>
      </p:sp>
      <p:sp>
        <p:nvSpPr>
          <p:cNvPr id="9" name="TAG_TARGET_ROLE"/>
          <p:cNvSpPr txBox="1"/>
          <p:nvPr/>
        </p:nvSpPr>
        <p:spPr>
          <a:xfrm>
            <a:off x="4937760" y="1737360"/>
            <a:ext cx="6522415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0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Chief Operating Officer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37760" y="3246120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11" name="Bios names"/>
          <p:cNvGrpSpPr/>
          <p:nvPr/>
        </p:nvGrpSpPr>
        <p:grpSpPr>
          <a:xfrm>
            <a:off x="4937760" y="3474720"/>
            <a:ext cx="6522415" cy="2395728"/>
            <a:chOff x="4937760" y="3474720"/>
            <a:chExt cx="6522415" cy="2395728"/>
          </a:xfrm>
        </p:grpSpPr>
        <p:sp>
          <p:nvSpPr>
            <p:cNvPr id="12" name="TAG_#IF_CANDIDATES"/>
            <p:cNvSpPr txBox="1"/>
            <p:nvPr/>
          </p:nvSpPr>
          <p:spPr>
            <a:xfrm>
              <a:off x="4937760" y="3474720"/>
              <a:ext cx="6522415" cy="2743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In this selection</a:t>
              </a:r>
            </a:p>
          </p:txBody>
        </p:sp>
        <p:sp>
          <p:nvSpPr>
            <p:cNvPr id="13" name="TAG_#EACH_CANDIDATES"/>
            <p:cNvSpPr txBox="1"/>
            <p:nvPr/>
          </p:nvSpPr>
          <p:spPr>
            <a:xfrm>
              <a:off x="4937760" y="3767328"/>
              <a:ext cx="6522415" cy="21031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201168" indent="-201168">
                <a:spcAft>
                  <a:spcPts val="400"/>
                </a:spcAft>
                <a:buClr>
                  <a:srgbClr val="5F6B77"/>
                </a:buClr>
                <a:buChar char="–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Eleanor Marsh  ·  Group Operations Director, Marlow &amp; Reeve Logistics</a:t>
              </a:r>
            </a:p>
            <a:p>
              <a:pPr algn="l" marL="201168" indent="-201168">
                <a:spcAft>
                  <a:spcPts val="400"/>
                </a:spcAft>
                <a:buClr>
                  <a:srgbClr val="5F6B77"/>
                </a:buClr>
                <a:buChar char="–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Daniel Okafor  ·  Chief Operating Officer, Stratton Rail Freight</a:t>
              </a:r>
            </a:p>
            <a:p>
              <a:pPr algn="l" marL="201168" indent="-201168">
                <a:spcAft>
                  <a:spcPts val="400"/>
                </a:spcAft>
                <a:buClr>
                  <a:srgbClr val="5F6B77"/>
                </a:buClr>
                <a:buChar char="–"/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Sofia Lindqvist  ·  VP Supply Chain, Europe, Corran Foods plc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024128" cy="256032"/>
          </a:xfrm>
          <a:prstGeom prst="rect">
            <a:avLst/>
          </a:prstGeom>
        </p:spPr>
      </p:pic>
      <p:grpSp>
        <p:nvGrpSpPr>
          <p:cNvPr id="3" name="#if client_company"/>
          <p:cNvGrpSpPr/>
          <p:nvPr/>
        </p:nvGrpSpPr>
        <p:grpSpPr>
          <a:xfrm>
            <a:off x="5669280" y="393192"/>
            <a:ext cx="5971032" cy="384048"/>
            <a:chOff x="5669280" y="393192"/>
            <a:chExt cx="5971032" cy="384048"/>
          </a:xfrm>
        </p:grpSpPr>
        <p:sp>
          <p:nvSpPr>
            <p:cNvPr id="4" name="TAG_CLIENT_COMPANY"/>
            <p:cNvSpPr txBox="1"/>
            <p:nvPr/>
          </p:nvSpPr>
          <p:spPr>
            <a:xfrm>
              <a:off x="5669280" y="393192"/>
              <a:ext cx="5971032" cy="38404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>
                <a:lnSpc>
                  <a:spcPct val="95000"/>
                </a:lnSpc>
              </a:pPr>
              <a:r>
                <a:rPr sz="900" b="1" i="0" cap="all" spc="15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Halden Group  ·  Confidential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48640" y="768096"/>
            <a:ext cx="73152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Candidate bios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50976"/>
            <a:ext cx="109728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candidates in brief</a:t>
            </a:r>
          </a:p>
        </p:txBody>
      </p:sp>
      <p:grpSp>
        <p:nvGrpSpPr>
          <p:cNvPr id="7" name="A_card"/>
          <p:cNvGrpSpPr/>
          <p:nvPr/>
        </p:nvGrpSpPr>
        <p:grpSpPr>
          <a:xfrm>
            <a:off x="457200" y="1463040"/>
            <a:ext cx="3606698" cy="4828032"/>
            <a:chOff x="457200" y="1463040"/>
            <a:chExt cx="3606698" cy="4828032"/>
          </a:xfrm>
        </p:grpSpPr>
        <p:sp>
          <p:nvSpPr>
            <p:cNvPr id="8" name="Rectangle 7"/>
            <p:cNvSpPr/>
            <p:nvPr/>
          </p:nvSpPr>
          <p:spPr>
            <a:xfrm>
              <a:off x="457200" y="1463040"/>
              <a:ext cx="3606698" cy="48280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1463040"/>
              <a:ext cx="3606698" cy="502920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57200" y="1965960"/>
              <a:ext cx="3606698" cy="1905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1" name="Oval 10"/>
            <p:cNvSpPr/>
            <p:nvPr/>
          </p:nvSpPr>
          <p:spPr>
            <a:xfrm>
              <a:off x="626618" y="1568450"/>
              <a:ext cx="813308" cy="8133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2" name="Oval 11"/>
            <p:cNvSpPr/>
            <p:nvPr/>
          </p:nvSpPr>
          <p:spPr>
            <a:xfrm>
              <a:off x="658368" y="1600200"/>
              <a:ext cx="749808" cy="7498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4" name="TAG_A_CURRENT_COMPANY"/>
            <p:cNvSpPr txBox="1"/>
            <p:nvPr/>
          </p:nvSpPr>
          <p:spPr>
            <a:xfrm>
              <a:off x="1545336" y="2029968"/>
              <a:ext cx="231739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Marlow &amp; Reeve Logistics</a:t>
              </a:r>
            </a:p>
          </p:txBody>
        </p:sp>
        <p:sp>
          <p:nvSpPr>
            <p:cNvPr id="15" name="TAG_A_CURRENT_TITLE"/>
            <p:cNvSpPr txBox="1"/>
            <p:nvPr/>
          </p:nvSpPr>
          <p:spPr>
            <a:xfrm>
              <a:off x="1545336" y="2203704"/>
              <a:ext cx="231739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Group Operations Director</a:t>
              </a:r>
            </a:p>
          </p:txBody>
        </p:sp>
        <p:sp>
          <p:nvSpPr>
            <p:cNvPr id="16" name="TAG_A_CANDIDATE_NAME"/>
            <p:cNvSpPr txBox="1"/>
            <p:nvPr/>
          </p:nvSpPr>
          <p:spPr>
            <a:xfrm>
              <a:off x="658368" y="2395728"/>
              <a:ext cx="3204362" cy="29260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Eleanor Marsh</a:t>
              </a:r>
            </a:p>
          </p:txBody>
        </p:sp>
        <p:sp>
          <p:nvSpPr>
            <p:cNvPr id="17" name="TAG_A_HEADLINE"/>
            <p:cNvSpPr txBox="1"/>
            <p:nvPr/>
          </p:nvSpPr>
          <p:spPr>
            <a:xfrm>
              <a:off x="658368" y="2688336"/>
              <a:ext cx="3204362" cy="32918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Group Operations Director · Logistics transformation, automation and post-M&amp;A integration</a:t>
              </a:r>
            </a:p>
          </p:txBody>
        </p:sp>
        <p:sp>
          <p:nvSpPr>
            <p:cNvPr id="18" name="TAG_A_LOCATION"/>
            <p:cNvSpPr txBox="1"/>
            <p:nvPr/>
          </p:nvSpPr>
          <p:spPr>
            <a:xfrm>
              <a:off x="658368" y="3035808"/>
              <a:ext cx="3204362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Leeds, UK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58368" y="3273552"/>
              <a:ext cx="3204362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58368" y="3337560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About</a:t>
              </a:r>
            </a:p>
          </p:txBody>
        </p:sp>
        <p:sp>
          <p:nvSpPr>
            <p:cNvPr id="21" name="TAG_A_BIO"/>
            <p:cNvSpPr txBox="1"/>
            <p:nvPr/>
          </p:nvSpPr>
          <p:spPr>
            <a:xfrm>
              <a:off x="658368" y="3547872"/>
              <a:ext cx="3204362" cy="11887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7000"/>
                </a:lnSpc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Eleanor runs operations for a £640m logistics group with 3,200 people across 14 sites. She has led two post-M&amp;A integrations without service loss and a £38m automation programme that lifted on-time delivery to 98.4%. She is known for building strong site leadership teams and for calm, data-led decisions.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58368" y="4791456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Previous roles</a:t>
              </a:r>
            </a:p>
          </p:txBody>
        </p:sp>
        <p:sp>
          <p:nvSpPr>
            <p:cNvPr id="23" name="TAG_A_PREVIOUS_ROLES_BLOCK"/>
            <p:cNvSpPr txBox="1"/>
            <p:nvPr/>
          </p:nvSpPr>
          <p:spPr>
            <a:xfrm>
              <a:off x="658368" y="4992624"/>
              <a:ext cx="3204362" cy="58521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Operations Director, Kestrel Freight (2016–2020)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Head of Planning, Kestrel Freight (2012–2016)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Operations Manager, Harrow Parcels (2008–2012)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58368" y="5632704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Education</a:t>
              </a:r>
            </a:p>
          </p:txBody>
        </p:sp>
        <p:sp>
          <p:nvSpPr>
            <p:cNvPr id="25" name="TAG_A_EDUCATION_BLOCK"/>
            <p:cNvSpPr txBox="1"/>
            <p:nvPr/>
          </p:nvSpPr>
          <p:spPr>
            <a:xfrm>
              <a:off x="658368" y="5833872"/>
              <a:ext cx="3204362" cy="43891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MBA, Warwick Business School (2015)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BEng Mechanical Engineering, Sheffield (2004)</a:t>
              </a:r>
            </a:p>
          </p:txBody>
        </p:sp>
      </p:grpSp>
      <p:grpSp>
        <p:nvGrpSpPr>
          <p:cNvPr id="26" name="B_card"/>
          <p:cNvGrpSpPr/>
          <p:nvPr/>
        </p:nvGrpSpPr>
        <p:grpSpPr>
          <a:xfrm>
            <a:off x="4292498" y="1463040"/>
            <a:ext cx="3606698" cy="4828032"/>
            <a:chOff x="4292498" y="1463040"/>
            <a:chExt cx="3606698" cy="4828032"/>
          </a:xfrm>
        </p:grpSpPr>
        <p:sp>
          <p:nvSpPr>
            <p:cNvPr id="27" name="Rectangle 26"/>
            <p:cNvSpPr/>
            <p:nvPr/>
          </p:nvSpPr>
          <p:spPr>
            <a:xfrm>
              <a:off x="4292498" y="1463040"/>
              <a:ext cx="3606698" cy="48280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292498" y="1463040"/>
              <a:ext cx="3606698" cy="502920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292498" y="1965960"/>
              <a:ext cx="3606698" cy="1905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0" name="Oval 29"/>
            <p:cNvSpPr/>
            <p:nvPr/>
          </p:nvSpPr>
          <p:spPr>
            <a:xfrm>
              <a:off x="4461916" y="1568450"/>
              <a:ext cx="813308" cy="8133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1" name="Oval 30"/>
            <p:cNvSpPr/>
            <p:nvPr/>
          </p:nvSpPr>
          <p:spPr>
            <a:xfrm>
              <a:off x="4493666" y="1600200"/>
              <a:ext cx="749808" cy="7498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3" name="TAG_B_CURRENT_COMPANY"/>
            <p:cNvSpPr txBox="1"/>
            <p:nvPr/>
          </p:nvSpPr>
          <p:spPr>
            <a:xfrm>
              <a:off x="5380634" y="2029968"/>
              <a:ext cx="231739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Stratton Rail Freight</a:t>
              </a:r>
            </a:p>
          </p:txBody>
        </p:sp>
        <p:sp>
          <p:nvSpPr>
            <p:cNvPr id="34" name="TAG_B_CURRENT_TITLE"/>
            <p:cNvSpPr txBox="1"/>
            <p:nvPr/>
          </p:nvSpPr>
          <p:spPr>
            <a:xfrm>
              <a:off x="5380634" y="2203704"/>
              <a:ext cx="231739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Chief Operating Officer</a:t>
              </a:r>
            </a:p>
          </p:txBody>
        </p:sp>
        <p:sp>
          <p:nvSpPr>
            <p:cNvPr id="35" name="TAG_B_CANDIDATE_NAME"/>
            <p:cNvSpPr txBox="1"/>
            <p:nvPr/>
          </p:nvSpPr>
          <p:spPr>
            <a:xfrm>
              <a:off x="4493666" y="2395728"/>
              <a:ext cx="3204362" cy="29260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Daniel Okafor</a:t>
              </a:r>
            </a:p>
          </p:txBody>
        </p:sp>
        <p:sp>
          <p:nvSpPr>
            <p:cNvPr id="36" name="TAG_B_HEADLINE"/>
            <p:cNvSpPr txBox="1"/>
            <p:nvPr/>
          </p:nvSpPr>
          <p:spPr>
            <a:xfrm>
              <a:off x="4493666" y="2688336"/>
              <a:ext cx="3204362" cy="32918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Chief Operating Officer · Rail and freight networks, customer operations and large capital programmes</a:t>
              </a:r>
            </a:p>
          </p:txBody>
        </p:sp>
        <p:sp>
          <p:nvSpPr>
            <p:cNvPr id="37" name="TAG_B_LOCATION"/>
            <p:cNvSpPr txBox="1"/>
            <p:nvPr/>
          </p:nvSpPr>
          <p:spPr>
            <a:xfrm>
              <a:off x="4493666" y="3035808"/>
              <a:ext cx="3204362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Birmingham, UK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493666" y="3273552"/>
              <a:ext cx="3204362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493666" y="3337560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About</a:t>
              </a:r>
            </a:p>
          </p:txBody>
        </p:sp>
        <p:sp>
          <p:nvSpPr>
            <p:cNvPr id="40" name="TAG_B_BIO"/>
            <p:cNvSpPr txBox="1"/>
            <p:nvPr/>
          </p:nvSpPr>
          <p:spPr>
            <a:xfrm>
              <a:off x="4493666" y="3547872"/>
              <a:ext cx="3204362" cy="11887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7000"/>
                </a:lnSpc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Daniel is COO of Stratton Rail Freight, a £410m business with 2,100 people across the UK and EU, and sits on its executive board. He led the £120m network modernisation and rebuilt the tender process, winning three national contracts. Earlier he held commercial and operational roles in port logistics.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493666" y="4791456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Previous roles</a:t>
              </a:r>
            </a:p>
          </p:txBody>
        </p:sp>
        <p:sp>
          <p:nvSpPr>
            <p:cNvPr id="42" name="TAG_B_PREVIOUS_ROLES_BLOCK"/>
            <p:cNvSpPr txBox="1"/>
            <p:nvPr/>
          </p:nvSpPr>
          <p:spPr>
            <a:xfrm>
              <a:off x="4493666" y="4992624"/>
              <a:ext cx="3204362" cy="58521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Operations Director, Stratton Rail (2017–2021)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Commercial Director, Portway Terminals (2013–17)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Head of Customer Ops, Portway Terminals (2009–13)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493666" y="5632704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Education</a:t>
              </a:r>
            </a:p>
          </p:txBody>
        </p:sp>
        <p:sp>
          <p:nvSpPr>
            <p:cNvPr id="44" name="TAG_B_EDUCATION_BLOCK"/>
            <p:cNvSpPr txBox="1"/>
            <p:nvPr/>
          </p:nvSpPr>
          <p:spPr>
            <a:xfrm>
              <a:off x="4493666" y="5833872"/>
              <a:ext cx="3204362" cy="43891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MSc Transport Economics, University of Leeds (2006)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BA Geography, University of Nottingham (2004)</a:t>
              </a:r>
            </a:p>
          </p:txBody>
        </p:sp>
      </p:grpSp>
      <p:grpSp>
        <p:nvGrpSpPr>
          <p:cNvPr id="45" name="C_card"/>
          <p:cNvGrpSpPr/>
          <p:nvPr/>
        </p:nvGrpSpPr>
        <p:grpSpPr>
          <a:xfrm>
            <a:off x="8127796" y="1463040"/>
            <a:ext cx="3606698" cy="4828032"/>
            <a:chOff x="8127796" y="1463040"/>
            <a:chExt cx="3606698" cy="4828032"/>
          </a:xfrm>
        </p:grpSpPr>
        <p:sp>
          <p:nvSpPr>
            <p:cNvPr id="46" name="Rectangle 45"/>
            <p:cNvSpPr/>
            <p:nvPr/>
          </p:nvSpPr>
          <p:spPr>
            <a:xfrm>
              <a:off x="8127796" y="1463040"/>
              <a:ext cx="3606698" cy="482803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8127796" y="1463040"/>
              <a:ext cx="3606698" cy="502920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8127796" y="1965960"/>
              <a:ext cx="3606698" cy="1905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49" name="Oval 48"/>
            <p:cNvSpPr/>
            <p:nvPr/>
          </p:nvSpPr>
          <p:spPr>
            <a:xfrm>
              <a:off x="8297214" y="1568450"/>
              <a:ext cx="813308" cy="8133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0" name="Oval 49"/>
            <p:cNvSpPr/>
            <p:nvPr/>
          </p:nvSpPr>
          <p:spPr>
            <a:xfrm>
              <a:off x="8328964" y="1600200"/>
              <a:ext cx="749808" cy="74980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2" name="TAG_C_CURRENT_COMPANY"/>
            <p:cNvSpPr txBox="1"/>
            <p:nvPr/>
          </p:nvSpPr>
          <p:spPr>
            <a:xfrm>
              <a:off x="9215932" y="2029968"/>
              <a:ext cx="231739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900" b="1" i="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Corran Foods plc</a:t>
              </a:r>
            </a:p>
          </p:txBody>
        </p:sp>
        <p:sp>
          <p:nvSpPr>
            <p:cNvPr id="53" name="TAG_C_CURRENT_TITLE"/>
            <p:cNvSpPr txBox="1"/>
            <p:nvPr/>
          </p:nvSpPr>
          <p:spPr>
            <a:xfrm>
              <a:off x="9215932" y="2203704"/>
              <a:ext cx="2317394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r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VP Supply Chain, Europe</a:t>
              </a:r>
            </a:p>
          </p:txBody>
        </p:sp>
        <p:sp>
          <p:nvSpPr>
            <p:cNvPr id="54" name="TAG_C_CANDIDATE_NAME"/>
            <p:cNvSpPr txBox="1"/>
            <p:nvPr/>
          </p:nvSpPr>
          <p:spPr>
            <a:xfrm>
              <a:off x="8328964" y="2395728"/>
              <a:ext cx="3204362" cy="292608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1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Sofia Lindqvist</a:t>
              </a:r>
            </a:p>
          </p:txBody>
        </p:sp>
        <p:sp>
          <p:nvSpPr>
            <p:cNvPr id="55" name="TAG_C_HEADLINE"/>
            <p:cNvSpPr txBox="1"/>
            <p:nvPr/>
          </p:nvSpPr>
          <p:spPr>
            <a:xfrm>
              <a:off x="8328964" y="2688336"/>
              <a:ext cx="3204362" cy="32918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VP Supply Chain, Europe · Procurement, S&amp;OP and multi-country operations in listed consumer goods</a:t>
              </a:r>
            </a:p>
          </p:txBody>
        </p:sp>
        <p:sp>
          <p:nvSpPr>
            <p:cNvPr id="56" name="TAG_C_LOCATION"/>
            <p:cNvSpPr txBox="1"/>
            <p:nvPr/>
          </p:nvSpPr>
          <p:spPr>
            <a:xfrm>
              <a:off x="8328964" y="3035808"/>
              <a:ext cx="3204362" cy="18288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Amsterdam, NL</a:t>
              </a: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8328964" y="3273552"/>
              <a:ext cx="3204362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328964" y="3337560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About</a:t>
              </a:r>
            </a:p>
          </p:txBody>
        </p:sp>
        <p:sp>
          <p:nvSpPr>
            <p:cNvPr id="59" name="TAG_C_BIO"/>
            <p:cNvSpPr txBox="1"/>
            <p:nvPr/>
          </p:nvSpPr>
          <p:spPr>
            <a:xfrm>
              <a:off x="8328964" y="3547872"/>
              <a:ext cx="3204362" cy="118872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7000"/>
                </a:lnSpc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Sofia leads supply chain for Corran Foods across nine European markets, with €900m of annual spend and 1,400 people. She delivered €55m of procurement savings in three years and led the carve-out of the chilled division. She is fluent in Swedish, English and Dutch and has worked in three countries.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8328964" y="4791456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Previous roles</a:t>
              </a:r>
            </a:p>
          </p:txBody>
        </p:sp>
        <p:sp>
          <p:nvSpPr>
            <p:cNvPr id="61" name="TAG_C_PREVIOUS_ROLES_BLOCK"/>
            <p:cNvSpPr txBox="1"/>
            <p:nvPr/>
          </p:nvSpPr>
          <p:spPr>
            <a:xfrm>
              <a:off x="8328964" y="4992624"/>
              <a:ext cx="3204362" cy="58521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Procurement Director, Corran Foods plc (2018–2022)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Supply Chain Director, Nordvik Brands (2014–18)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Senior Manager, Fenwick Hart Consulting (2010–14)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328964" y="5632704"/>
              <a:ext cx="3204362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8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Education</a:t>
              </a:r>
            </a:p>
          </p:txBody>
        </p:sp>
        <p:sp>
          <p:nvSpPr>
            <p:cNvPr id="63" name="TAG_C_EDUCATION_BLOCK"/>
            <p:cNvSpPr txBox="1"/>
            <p:nvPr/>
          </p:nvSpPr>
          <p:spPr>
            <a:xfrm>
              <a:off x="8328964" y="5833872"/>
              <a:ext cx="3204362" cy="43891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MSc Supply Chain Management, Erasmus (2009)</a:t>
              </a:r>
            </a:p>
            <a:p>
              <a:pPr algn="l" marL="128016" indent="-128016">
                <a:lnSpc>
                  <a:spcPct val="95000"/>
                </a:lnSpc>
                <a:buClr>
                  <a:srgbClr val="5F6B77"/>
                </a:buClr>
                <a:buChar char="•"/>
              </a:pPr>
              <a:r>
                <a:rPr sz="9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BSc Industrial Engineering, KTH Stockholm (2007)</a:t>
              </a:r>
            </a:p>
          </p:txBody>
        </p:sp>
      </p:grpSp>
      <p:sp>
        <p:nvSpPr>
          <p:cNvPr id="64" name="Rectangle 63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each candidate’s CV and our conversations with them  ·  Template by Formatix.AI — formatix.ai/templates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  <p:pic>
        <p:nvPicPr>
          <p:cNvPr id="67" name="Picture 66" descr="eleanor-mar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1600200"/>
            <a:ext cx="749808" cy="749808"/>
          </a:xfrm>
          <a:prstGeom prst="ellipse">
            <a:avLst/>
          </a:prstGeom>
        </p:spPr>
      </p:pic>
      <p:pic>
        <p:nvPicPr>
          <p:cNvPr id="68" name="Picture 67" descr="daniel-okafo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666" y="1600200"/>
            <a:ext cx="749808" cy="749808"/>
          </a:xfrm>
          <a:prstGeom prst="ellipse">
            <a:avLst/>
          </a:prstGeom>
        </p:spPr>
      </p:pic>
      <p:pic>
        <p:nvPicPr>
          <p:cNvPr id="69" name="Picture 68" descr="sofia-lindqvis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8964" y="1600200"/>
            <a:ext cx="749808" cy="749808"/>
          </a:xfrm>
          <a:prstGeom prst="ellipse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Bio Profiles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