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07492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</p:txBody>
      </p:sp>
      <p:sp>
        <p:nvSpPr>
          <p:cNvPr id="5" name="TAG_CLIENT_COMPANY"/>
          <p:cNvSpPr txBox="1"/>
          <p:nvPr/>
        </p:nvSpPr>
        <p:spPr>
          <a:xfrm>
            <a:off x="548640" y="534924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Aldermoor Mutual</a:t>
            </a:r>
          </a:p>
        </p:txBody>
      </p:sp>
      <p:sp>
        <p:nvSpPr>
          <p:cNvPr id="6" name="TAG_STUDY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September 2026  ·  Private and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Diversity and inclusion landscape</a:t>
            </a:r>
          </a:p>
        </p:txBody>
      </p:sp>
      <p:sp>
        <p:nvSpPr>
          <p:cNvPr id="8" name="TAG_SCOPE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0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Board and executive leadership in UK Financial Services &amp; Insurance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10" name="#if search_title"/>
          <p:cNvGrpSpPr/>
          <p:nvPr/>
        </p:nvGrpSpPr>
        <p:grpSpPr>
          <a:xfrm>
            <a:off x="4937760" y="3520440"/>
            <a:ext cx="6522415" cy="1097280"/>
            <a:chOff x="4937760" y="3520440"/>
            <a:chExt cx="6522415" cy="1097280"/>
          </a:xfrm>
        </p:grpSpPr>
        <p:sp>
          <p:nvSpPr>
            <p:cNvPr id="11" name="TextBox 10"/>
            <p:cNvSpPr txBox="1"/>
            <p:nvPr/>
          </p:nvSpPr>
          <p:spPr>
            <a:xfrm>
              <a:off x="4937760" y="352044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For the search</a:t>
              </a:r>
            </a:p>
          </p:txBody>
        </p:sp>
        <p:sp>
          <p:nvSpPr>
            <p:cNvPr id="12" name="TAG_SEARCH_TITLE"/>
            <p:cNvSpPr txBox="1"/>
            <p:nvPr/>
          </p:nvSpPr>
          <p:spPr>
            <a:xfrm>
              <a:off x="4937760" y="3794760"/>
              <a:ext cx="6522415" cy="8229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2200" b="0" i="0">
                  <a:solidFill>
                    <a:srgbClr val="1F2226"/>
                  </a:solidFill>
                  <a:latin typeface="Cambria"/>
                  <a:ea typeface="Cambria"/>
                  <a:cs typeface="Cambria"/>
                </a:rPr>
                <a:t>Chief Risk Officer</a:t>
              </a:r>
            </a:p>
          </p:txBody>
        </p:sp>
      </p:grpSp>
      <p:grpSp>
        <p:nvGrpSpPr>
          <p:cNvPr id="13" name="#if prepared_by"/>
          <p:cNvGrpSpPr/>
          <p:nvPr/>
        </p:nvGrpSpPr>
        <p:grpSpPr>
          <a:xfrm>
            <a:off x="4937760" y="4754880"/>
            <a:ext cx="6522415" cy="585216"/>
            <a:chOff x="4937760" y="4754880"/>
            <a:chExt cx="6522415" cy="585216"/>
          </a:xfrm>
        </p:grpSpPr>
        <p:sp>
          <p:nvSpPr>
            <p:cNvPr id="14" name="TextBox 13"/>
            <p:cNvSpPr txBox="1"/>
            <p:nvPr/>
          </p:nvSpPr>
          <p:spPr>
            <a:xfrm>
              <a:off x="4937760" y="475488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Prepared by</a:t>
              </a:r>
            </a:p>
          </p:txBody>
        </p:sp>
        <p:sp>
          <p:nvSpPr>
            <p:cNvPr id="15" name="TAG_PREPARED_BY"/>
            <p:cNvSpPr txBox="1"/>
            <p:nvPr/>
          </p:nvSpPr>
          <p:spPr>
            <a:xfrm>
              <a:off x="4937760" y="5029200"/>
              <a:ext cx="6522415" cy="3108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Priya Anand, Partner and Tom Ellery, D&amp;I Research Lead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Diversity and inclusion  ·  Aldermoor Mutual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What the data shows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1094415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7" name="#if findings.0"/>
          <p:cNvGrpSpPr/>
          <p:nvPr/>
        </p:nvGrpSpPr>
        <p:grpSpPr>
          <a:xfrm>
            <a:off x="548640" y="1892808"/>
            <a:ext cx="11094415" cy="759333"/>
            <a:chOff x="548640" y="1892808"/>
            <a:chExt cx="11094415" cy="759333"/>
          </a:xfrm>
        </p:grpSpPr>
        <p:sp>
          <p:nvSpPr>
            <p:cNvPr id="8" name="TAG_FINDINGS.0.FIGURE"/>
            <p:cNvSpPr txBox="1"/>
            <p:nvPr/>
          </p:nvSpPr>
          <p:spPr>
            <a:xfrm>
              <a:off x="548640" y="1892808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41%</a:t>
              </a:r>
            </a:p>
          </p:txBody>
        </p:sp>
        <p:sp>
          <p:nvSpPr>
            <p:cNvPr id="10" name="TAG_FINDINGS.0.FIGURE_LABEL"/>
            <p:cNvSpPr txBox="1"/>
            <p:nvPr/>
          </p:nvSpPr>
          <p:spPr>
            <a:xfrm>
              <a:off x="548640" y="2350008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Women on sector boards</a:t>
              </a:r>
            </a:p>
          </p:txBody>
        </p:sp>
        <p:sp>
          <p:nvSpPr>
            <p:cNvPr id="11" name="TAG_FINDINGS.0.HEADLINE"/>
            <p:cNvSpPr txBox="1"/>
            <p:nvPr/>
          </p:nvSpPr>
          <p:spPr>
            <a:xfrm>
              <a:off x="2926080" y="1911096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Board gender balance is improving across the sector</a:t>
              </a:r>
            </a:p>
          </p:txBody>
        </p:sp>
        <p:sp>
          <p:nvSpPr>
            <p:cNvPr id="12" name="TAG_FINDINGS.0.DETAIL"/>
            <p:cNvSpPr txBox="1"/>
            <p:nvPr/>
          </p:nvSpPr>
          <p:spPr>
            <a:xfrm>
              <a:off x="6629400" y="1911096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Up from 34% in 2023 in the fictional sector index; the client's board stands at 33%.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8640" y="2642616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14" name="#if findings.1"/>
          <p:cNvGrpSpPr/>
          <p:nvPr/>
        </p:nvGrpSpPr>
        <p:grpSpPr>
          <a:xfrm>
            <a:off x="548640" y="2752344"/>
            <a:ext cx="11094415" cy="759333"/>
            <a:chOff x="548640" y="2752344"/>
            <a:chExt cx="11094415" cy="759333"/>
          </a:xfrm>
        </p:grpSpPr>
        <p:sp>
          <p:nvSpPr>
            <p:cNvPr id="15" name="TAG_FINDINGS.1.FIGURE"/>
            <p:cNvSpPr txBox="1"/>
            <p:nvPr/>
          </p:nvSpPr>
          <p:spPr>
            <a:xfrm>
              <a:off x="548640" y="2752344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24%</a:t>
              </a:r>
            </a:p>
          </p:txBody>
        </p:sp>
        <p:sp>
          <p:nvSpPr>
            <p:cNvPr id="17" name="TAG_FINDINGS.1.FIGURE_LABEL"/>
            <p:cNvSpPr txBox="1"/>
            <p:nvPr/>
          </p:nvSpPr>
          <p:spPr>
            <a:xfrm>
              <a:off x="548640" y="3209544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Women on executive committees</a:t>
              </a:r>
            </a:p>
          </p:txBody>
        </p:sp>
        <p:sp>
          <p:nvSpPr>
            <p:cNvPr id="18" name="TAG_FINDINGS.1.HEADLINE"/>
            <p:cNvSpPr txBox="1"/>
            <p:nvPr/>
          </p:nvSpPr>
          <p:spPr>
            <a:xfrm>
              <a:off x="2926080" y="2770632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Executive committees lag the boards</a:t>
              </a:r>
            </a:p>
          </p:txBody>
        </p:sp>
        <p:sp>
          <p:nvSpPr>
            <p:cNvPr id="19" name="TAG_FINDINGS.1.DETAIL"/>
            <p:cNvSpPr txBox="1"/>
            <p:nvPr/>
          </p:nvSpPr>
          <p:spPr>
            <a:xfrm>
              <a:off x="6629400" y="2770632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fictional sector average is 24%, against 20% on the client's executive committee.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48640" y="3502152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1" name="#if findings.2"/>
          <p:cNvGrpSpPr/>
          <p:nvPr/>
        </p:nvGrpSpPr>
        <p:grpSpPr>
          <a:xfrm>
            <a:off x="548640" y="3611880"/>
            <a:ext cx="11094415" cy="759333"/>
            <a:chOff x="548640" y="3611880"/>
            <a:chExt cx="11094415" cy="759333"/>
          </a:xfrm>
        </p:grpSpPr>
        <p:sp>
          <p:nvSpPr>
            <p:cNvPr id="22" name="TAG_FINDINGS.2.FIGURE"/>
            <p:cNvSpPr txBox="1"/>
            <p:nvPr/>
          </p:nvSpPr>
          <p:spPr>
            <a:xfrm>
              <a:off x="548640" y="3611880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44%</a:t>
              </a:r>
            </a:p>
          </p:txBody>
        </p:sp>
        <p:sp>
          <p:nvSpPr>
            <p:cNvPr id="24" name="TAG_FINDINGS.2.FIGURE_LABEL"/>
            <p:cNvSpPr txBox="1"/>
            <p:nvPr/>
          </p:nvSpPr>
          <p:spPr>
            <a:xfrm>
              <a:off x="548640" y="4069080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Women on the longlist</a:t>
              </a:r>
            </a:p>
          </p:txBody>
        </p:sp>
        <p:sp>
          <p:nvSpPr>
            <p:cNvPr id="25" name="TAG_FINDINGS.2.HEADLINE"/>
            <p:cNvSpPr txBox="1"/>
            <p:nvPr/>
          </p:nvSpPr>
          <p:spPr>
            <a:xfrm>
              <a:off x="2926080" y="3630168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The longlist is more balanced than the market</a:t>
              </a:r>
            </a:p>
          </p:txBody>
        </p:sp>
        <p:sp>
          <p:nvSpPr>
            <p:cNvPr id="26" name="TAG_FINDINGS.2.DETAIL"/>
            <p:cNvSpPr txBox="1"/>
            <p:nvPr/>
          </p:nvSpPr>
          <p:spPr>
            <a:xfrm>
              <a:off x="6629400" y="3630168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Of 48 people on the Chief Risk Officer longlist, 21 are women (fictional search data).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8640" y="4361688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8" name="#if findings.3"/>
          <p:cNvGrpSpPr/>
          <p:nvPr/>
        </p:nvGrpSpPr>
        <p:grpSpPr>
          <a:xfrm>
            <a:off x="548640" y="4471416"/>
            <a:ext cx="11094415" cy="759333"/>
            <a:chOff x="548640" y="4471416"/>
            <a:chExt cx="11094415" cy="759333"/>
          </a:xfrm>
        </p:grpSpPr>
        <p:sp>
          <p:nvSpPr>
            <p:cNvPr id="30" name="#if !findings.3.figure"/>
            <p:cNvSpPr/>
            <p:nvPr/>
          </p:nvSpPr>
          <p:spPr>
            <a:xfrm>
              <a:off x="548640" y="4636008"/>
              <a:ext cx="310896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1" name="TAG_FINDINGS.3.FIGURE_LABEL"/>
            <p:cNvSpPr txBox="1"/>
            <p:nvPr/>
          </p:nvSpPr>
          <p:spPr>
            <a:xfrm>
              <a:off x="548640" y="4928616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Pipeline</a:t>
              </a:r>
            </a:p>
          </p:txBody>
        </p:sp>
        <p:sp>
          <p:nvSpPr>
            <p:cNvPr id="32" name="TAG_FINDINGS.3.HEADLINE"/>
            <p:cNvSpPr txBox="1"/>
            <p:nvPr/>
          </p:nvSpPr>
          <p:spPr>
            <a:xfrm>
              <a:off x="2926080" y="4489704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Representation holds through the pipeline to shortlist</a:t>
              </a:r>
            </a:p>
          </p:txBody>
        </p:sp>
        <p:sp>
          <p:nvSpPr>
            <p:cNvPr id="33" name="TAG_FINDINGS.3.DETAIL"/>
            <p:cNvSpPr txBox="1"/>
            <p:nvPr/>
          </p:nvSpPr>
          <p:spPr>
            <a:xfrm>
              <a:off x="6629400" y="4489704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share of women and of people from an ethnic minority background is similar at each reported stage.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48640" y="5221224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35" name="#if findings.4"/>
          <p:cNvGrpSpPr/>
          <p:nvPr/>
        </p:nvGrpSpPr>
        <p:grpSpPr>
          <a:xfrm>
            <a:off x="548640" y="5330952"/>
            <a:ext cx="11094415" cy="759333"/>
            <a:chOff x="548640" y="5330952"/>
            <a:chExt cx="11094415" cy="759333"/>
          </a:xfrm>
        </p:grpSpPr>
        <p:sp>
          <p:nvSpPr>
            <p:cNvPr id="36" name="TAG_FINDINGS.4.FIGURE"/>
            <p:cNvSpPr txBox="1"/>
            <p:nvPr/>
          </p:nvSpPr>
          <p:spPr>
            <a:xfrm>
              <a:off x="548640" y="5330952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13%</a:t>
              </a:r>
            </a:p>
          </p:txBody>
        </p:sp>
        <p:sp>
          <p:nvSpPr>
            <p:cNvPr id="38" name="TAG_FINDINGS.4.FIGURE_LABEL"/>
            <p:cNvSpPr txBox="1"/>
            <p:nvPr/>
          </p:nvSpPr>
          <p:spPr>
            <a:xfrm>
              <a:off x="548640" y="5788152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Ethnic minority board members</a:t>
              </a:r>
            </a:p>
          </p:txBody>
        </p:sp>
        <p:sp>
          <p:nvSpPr>
            <p:cNvPr id="39" name="TAG_FINDINGS.4.HEADLINE"/>
            <p:cNvSpPr txBox="1"/>
            <p:nvPr/>
          </p:nvSpPr>
          <p:spPr>
            <a:xfrm>
              <a:off x="2926080" y="5349240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Ethnic minority representation on boards remains low</a:t>
              </a:r>
            </a:p>
          </p:txBody>
        </p:sp>
        <p:sp>
          <p:nvSpPr>
            <p:cNvPr id="40" name="TAG_FINDINGS.4.DETAIL"/>
            <p:cNvSpPr txBox="1"/>
            <p:nvPr/>
          </p:nvSpPr>
          <p:spPr>
            <a:xfrm>
              <a:off x="6629400" y="5349240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fictional sector index reports 13% of board members from an ethnic minority background.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48640" y="6080760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Aggregate figures only, as supplied, with their sources  ·  Template by Formatix.AI — formatix.ai/templates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Diversity and inclusion  ·  Aldermoor Mutual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Representation benchmarks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How representation compares</a:t>
            </a:r>
          </a:p>
        </p:txBody>
      </p:sp>
      <p:grpSp>
        <p:nvGrpSpPr>
          <p:cNvPr id="6" name="#if representation_rows"/>
          <p:cNvGrpSpPr/>
          <p:nvPr/>
        </p:nvGrpSpPr>
        <p:grpSpPr>
          <a:xfrm>
            <a:off x="548640" y="1783080"/>
            <a:ext cx="7214616" cy="3721989"/>
            <a:chOff x="548640" y="1783080"/>
            <a:chExt cx="7214616" cy="3721989"/>
          </a:xfrm>
        </p:grpSpPr>
        <p:sp>
          <p:nvSpPr>
            <p:cNvPr id="7" name="TextBox 6"/>
            <p:cNvSpPr txBox="1"/>
            <p:nvPr/>
          </p:nvSpPr>
          <p:spPr>
            <a:xfrm>
              <a:off x="548640" y="1874520"/>
              <a:ext cx="2606040" cy="237744"/>
            </a:xfrm>
            <a:prstGeom prst="rect">
              <a:avLst/>
            </a:prstGeom>
            <a:noFill/>
          </p:spPr>
          <p:txBody>
            <a:bodyPr wrap="square" lIns="0" rIns="0" tIns="0" bIns="0" anchor="b">
              <a:spAutoFit/>
            </a:bodyPr>
            <a:lstStyle/>
            <a:p>
              <a:pPr algn="l"/>
              <a:r>
                <a:rPr sz="850" b="1" i="0" cap="all" spc="15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Measure</a:t>
              </a:r>
            </a:p>
          </p:txBody>
        </p:sp>
        <p:grpSp>
          <p:nvGrpSpPr>
            <p:cNvPr id="8" name="#if representation_groups.0"/>
            <p:cNvGrpSpPr/>
            <p:nvPr/>
          </p:nvGrpSpPr>
          <p:grpSpPr>
            <a:xfrm>
              <a:off x="3246120" y="1783080"/>
              <a:ext cx="1399032" cy="412623"/>
              <a:chOff x="3246120" y="1783080"/>
              <a:chExt cx="1399032" cy="412623"/>
            </a:xfrm>
          </p:grpSpPr>
          <p:sp>
            <p:nvSpPr>
              <p:cNvPr id="9" name="TAG_REPRESENTATION_GROUPS.0"/>
              <p:cNvSpPr txBox="1"/>
              <p:nvPr/>
            </p:nvSpPr>
            <p:spPr>
              <a:xfrm>
                <a:off x="3246120" y="1783080"/>
                <a:ext cx="1399032" cy="329184"/>
              </a:xfrm>
              <a:prstGeom prst="rect">
                <a:avLst/>
              </a:prstGeom>
              <a:noFill/>
            </p:spPr>
            <p:txBody>
              <a:bodyPr wrap="square" lIns="0" rIns="0" tIns="0" bIns="0" anchor="b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9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Sector benchmark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246120" y="2167128"/>
                <a:ext cx="1399032" cy="28575"/>
              </a:xfrm>
              <a:prstGeom prst="rect">
                <a:avLst/>
              </a:prstGeom>
              <a:solidFill>
                <a:srgbClr val="2E333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11" name="#if representation_groups.1"/>
            <p:cNvGrpSpPr/>
            <p:nvPr/>
          </p:nvGrpSpPr>
          <p:grpSpPr>
            <a:xfrm>
              <a:off x="4782312" y="1783080"/>
              <a:ext cx="1399032" cy="412623"/>
              <a:chOff x="4782312" y="1783080"/>
              <a:chExt cx="1399032" cy="412623"/>
            </a:xfrm>
          </p:grpSpPr>
          <p:sp>
            <p:nvSpPr>
              <p:cNvPr id="12" name="TAG_REPRESENTATION_GROUPS.1"/>
              <p:cNvSpPr txBox="1"/>
              <p:nvPr/>
            </p:nvSpPr>
            <p:spPr>
              <a:xfrm>
                <a:off x="4782312" y="1783080"/>
                <a:ext cx="1399032" cy="329184"/>
              </a:xfrm>
              <a:prstGeom prst="rect">
                <a:avLst/>
              </a:prstGeom>
              <a:noFill/>
            </p:spPr>
            <p:txBody>
              <a:bodyPr wrap="square" lIns="0" rIns="0" tIns="0" bIns="0" anchor="b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9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Aldermoor Mutual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782312" y="2167128"/>
                <a:ext cx="1399032" cy="28575"/>
              </a:xfrm>
              <a:prstGeom prst="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14" name="#if representation_groups.2"/>
            <p:cNvGrpSpPr/>
            <p:nvPr/>
          </p:nvGrpSpPr>
          <p:grpSpPr>
            <a:xfrm>
              <a:off x="6318504" y="1783080"/>
              <a:ext cx="1399032" cy="412623"/>
              <a:chOff x="6318504" y="1783080"/>
              <a:chExt cx="1399032" cy="412623"/>
            </a:xfrm>
          </p:grpSpPr>
          <p:sp>
            <p:nvSpPr>
              <p:cNvPr id="15" name="TAG_REPRESENTATION_GROUPS.2"/>
              <p:cNvSpPr txBox="1"/>
              <p:nvPr/>
            </p:nvSpPr>
            <p:spPr>
              <a:xfrm>
                <a:off x="6318504" y="1783080"/>
                <a:ext cx="1399032" cy="329184"/>
              </a:xfrm>
              <a:prstGeom prst="rect">
                <a:avLst/>
              </a:prstGeom>
              <a:noFill/>
            </p:spPr>
            <p:txBody>
              <a:bodyPr wrap="square" lIns="0" rIns="0" tIns="0" bIns="0" anchor="b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9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CRO longlist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318504" y="2167128"/>
                <a:ext cx="1399032" cy="28575"/>
              </a:xfrm>
              <a:prstGeom prst="rect">
                <a:avLst/>
              </a:prstGeom>
              <a:solidFill>
                <a:srgbClr val="8E909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48640" y="2195703"/>
              <a:ext cx="7168896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grpSp>
          <p:nvGrpSpPr>
            <p:cNvPr id="18" name="#if representation_rows.0"/>
            <p:cNvGrpSpPr/>
            <p:nvPr/>
          </p:nvGrpSpPr>
          <p:grpSpPr>
            <a:xfrm>
              <a:off x="548640" y="2203704"/>
              <a:ext cx="7214616" cy="558165"/>
              <a:chOff x="548640" y="2203704"/>
              <a:chExt cx="7214616" cy="558165"/>
            </a:xfrm>
          </p:grpSpPr>
          <p:sp>
            <p:nvSpPr>
              <p:cNvPr id="19" name="TAG_REPRESENTATION_ROWS.0.MEASURE"/>
              <p:cNvSpPr txBox="1"/>
              <p:nvPr/>
            </p:nvSpPr>
            <p:spPr>
              <a:xfrm>
                <a:off x="548640" y="2203704"/>
                <a:ext cx="2514600" cy="54864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Women on the board</a:t>
                </a:r>
              </a:p>
            </p:txBody>
          </p:sp>
          <p:grpSp>
            <p:nvGrpSpPr>
              <p:cNvPr id="20" name="#if representation_rows.0.value_1"/>
              <p:cNvGrpSpPr/>
              <p:nvPr/>
            </p:nvGrpSpPr>
            <p:grpSpPr>
              <a:xfrm>
                <a:off x="3246120" y="2249424"/>
                <a:ext cx="1444752" cy="457200"/>
                <a:chOff x="3246120" y="2249424"/>
                <a:chExt cx="1444752" cy="457200"/>
              </a:xfrm>
            </p:grpSpPr>
            <p:sp>
              <p:nvSpPr>
                <p:cNvPr id="21" name="TAG_REPRESENTATION_ROWS.0.VALUE_1"/>
                <p:cNvSpPr txBox="1"/>
                <p:nvPr/>
              </p:nvSpPr>
              <p:spPr>
                <a:xfrm>
                  <a:off x="3246120" y="224942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41%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3246120" y="247802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23" name="TAG_REPRESENTATION_ROWS.0.BAR_1"/>
                <p:cNvSpPr txBox="1"/>
                <p:nvPr/>
              </p:nvSpPr>
              <p:spPr>
                <a:xfrm>
                  <a:off x="3246120" y="247802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■■■■</a:t>
                  </a:r>
                </a:p>
              </p:txBody>
            </p:sp>
          </p:grpSp>
          <p:grpSp>
            <p:nvGrpSpPr>
              <p:cNvPr id="24" name="#if representation_rows.0.value_2"/>
              <p:cNvGrpSpPr/>
              <p:nvPr/>
            </p:nvGrpSpPr>
            <p:grpSpPr>
              <a:xfrm>
                <a:off x="4782312" y="2249424"/>
                <a:ext cx="1444752" cy="457200"/>
                <a:chOff x="4782312" y="2249424"/>
                <a:chExt cx="1444752" cy="457200"/>
              </a:xfrm>
            </p:grpSpPr>
            <p:sp>
              <p:nvSpPr>
                <p:cNvPr id="25" name="TAG_REPRESENTATION_ROWS.0.VALUE_2"/>
                <p:cNvSpPr txBox="1"/>
                <p:nvPr/>
              </p:nvSpPr>
              <p:spPr>
                <a:xfrm>
                  <a:off x="4782312" y="224942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33%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782312" y="247802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27" name="TAG_REPRESENTATION_ROWS.0.BAR_2"/>
                <p:cNvSpPr txBox="1"/>
                <p:nvPr/>
              </p:nvSpPr>
              <p:spPr>
                <a:xfrm>
                  <a:off x="4782312" y="247802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■■■</a:t>
                  </a:r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548640" y="2752344"/>
                <a:ext cx="7168896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33" name="#if representation_rows.1"/>
            <p:cNvGrpSpPr/>
            <p:nvPr/>
          </p:nvGrpSpPr>
          <p:grpSpPr>
            <a:xfrm>
              <a:off x="548640" y="2752344"/>
              <a:ext cx="7214616" cy="558165"/>
              <a:chOff x="548640" y="2752344"/>
              <a:chExt cx="7214616" cy="558165"/>
            </a:xfrm>
          </p:grpSpPr>
          <p:sp>
            <p:nvSpPr>
              <p:cNvPr id="34" name="TAG_REPRESENTATION_ROWS.1.MEASURE"/>
              <p:cNvSpPr txBox="1"/>
              <p:nvPr/>
            </p:nvSpPr>
            <p:spPr>
              <a:xfrm>
                <a:off x="548640" y="2752344"/>
                <a:ext cx="2514600" cy="54864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Women on the executive committee</a:t>
                </a:r>
              </a:p>
            </p:txBody>
          </p:sp>
          <p:grpSp>
            <p:nvGrpSpPr>
              <p:cNvPr id="35" name="#if representation_rows.1.value_1"/>
              <p:cNvGrpSpPr/>
              <p:nvPr/>
            </p:nvGrpSpPr>
            <p:grpSpPr>
              <a:xfrm>
                <a:off x="3246120" y="2798064"/>
                <a:ext cx="1444752" cy="457200"/>
                <a:chOff x="3246120" y="2798064"/>
                <a:chExt cx="1444752" cy="457200"/>
              </a:xfrm>
            </p:grpSpPr>
            <p:sp>
              <p:nvSpPr>
                <p:cNvPr id="36" name="TAG_REPRESENTATION_ROWS.1.VALUE_1"/>
                <p:cNvSpPr txBox="1"/>
                <p:nvPr/>
              </p:nvSpPr>
              <p:spPr>
                <a:xfrm>
                  <a:off x="3246120" y="279806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24%</a:t>
                  </a: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3246120" y="302666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38" name="TAG_REPRESENTATION_ROWS.1.BAR_1"/>
                <p:cNvSpPr txBox="1"/>
                <p:nvPr/>
              </p:nvSpPr>
              <p:spPr>
                <a:xfrm>
                  <a:off x="3246120" y="302666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</a:t>
                  </a:r>
                </a:p>
              </p:txBody>
            </p:sp>
          </p:grpSp>
          <p:grpSp>
            <p:nvGrpSpPr>
              <p:cNvPr id="39" name="#if representation_rows.1.value_2"/>
              <p:cNvGrpSpPr/>
              <p:nvPr/>
            </p:nvGrpSpPr>
            <p:grpSpPr>
              <a:xfrm>
                <a:off x="4782312" y="2798064"/>
                <a:ext cx="1444752" cy="457200"/>
                <a:chOff x="4782312" y="2798064"/>
                <a:chExt cx="1444752" cy="457200"/>
              </a:xfrm>
            </p:grpSpPr>
            <p:sp>
              <p:nvSpPr>
                <p:cNvPr id="40" name="TAG_REPRESENTATION_ROWS.1.VALUE_2"/>
                <p:cNvSpPr txBox="1"/>
                <p:nvPr/>
              </p:nvSpPr>
              <p:spPr>
                <a:xfrm>
                  <a:off x="4782312" y="279806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20%</a:t>
                  </a: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4782312" y="302666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42" name="TAG_REPRESENTATION_ROWS.1.BAR_2"/>
                <p:cNvSpPr txBox="1"/>
                <p:nvPr/>
              </p:nvSpPr>
              <p:spPr>
                <a:xfrm>
                  <a:off x="4782312" y="302666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■■</a:t>
                  </a:r>
                </a:p>
              </p:txBody>
            </p:sp>
          </p:grpSp>
          <p:sp>
            <p:nvSpPr>
              <p:cNvPr id="47" name="Rectangle 46"/>
              <p:cNvSpPr/>
              <p:nvPr/>
            </p:nvSpPr>
            <p:spPr>
              <a:xfrm>
                <a:off x="548640" y="3300984"/>
                <a:ext cx="7168896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48" name="#if representation_rows.2"/>
            <p:cNvGrpSpPr/>
            <p:nvPr/>
          </p:nvGrpSpPr>
          <p:grpSpPr>
            <a:xfrm>
              <a:off x="548640" y="3300984"/>
              <a:ext cx="7214616" cy="558165"/>
              <a:chOff x="548640" y="3300984"/>
              <a:chExt cx="7214616" cy="558165"/>
            </a:xfrm>
          </p:grpSpPr>
          <p:sp>
            <p:nvSpPr>
              <p:cNvPr id="49" name="TAG_REPRESENTATION_ROWS.2.MEASURE"/>
              <p:cNvSpPr txBox="1"/>
              <p:nvPr/>
            </p:nvSpPr>
            <p:spPr>
              <a:xfrm>
                <a:off x="548640" y="3300984"/>
                <a:ext cx="2514600" cy="54864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Women in senior risk roles</a:t>
                </a:r>
              </a:p>
            </p:txBody>
          </p:sp>
          <p:grpSp>
            <p:nvGrpSpPr>
              <p:cNvPr id="50" name="#if representation_rows.2.value_1"/>
              <p:cNvGrpSpPr/>
              <p:nvPr/>
            </p:nvGrpSpPr>
            <p:grpSpPr>
              <a:xfrm>
                <a:off x="3246120" y="3346704"/>
                <a:ext cx="1444752" cy="457200"/>
                <a:chOff x="3246120" y="3346704"/>
                <a:chExt cx="1444752" cy="457200"/>
              </a:xfrm>
            </p:grpSpPr>
            <p:sp>
              <p:nvSpPr>
                <p:cNvPr id="51" name="TAG_REPRESENTATION_ROWS.2.VALUE_1"/>
                <p:cNvSpPr txBox="1"/>
                <p:nvPr/>
              </p:nvSpPr>
              <p:spPr>
                <a:xfrm>
                  <a:off x="3246120" y="334670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31%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3246120" y="357530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53" name="TAG_REPRESENTATION_ROWS.2.BAR_1"/>
                <p:cNvSpPr txBox="1"/>
                <p:nvPr/>
              </p:nvSpPr>
              <p:spPr>
                <a:xfrm>
                  <a:off x="3246120" y="357530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■■■</a:t>
                  </a:r>
                </a:p>
              </p:txBody>
            </p:sp>
          </p:grpSp>
          <p:grpSp>
            <p:nvGrpSpPr>
              <p:cNvPr id="54" name="#if representation_rows.2.value_2"/>
              <p:cNvGrpSpPr/>
              <p:nvPr/>
            </p:nvGrpSpPr>
            <p:grpSpPr>
              <a:xfrm>
                <a:off x="4782312" y="3346704"/>
                <a:ext cx="1444752" cy="457200"/>
                <a:chOff x="4782312" y="3346704"/>
                <a:chExt cx="1444752" cy="457200"/>
              </a:xfrm>
            </p:grpSpPr>
            <p:sp>
              <p:nvSpPr>
                <p:cNvPr id="55" name="TAG_REPRESENTATION_ROWS.2.VALUE_2"/>
                <p:cNvSpPr txBox="1"/>
                <p:nvPr/>
              </p:nvSpPr>
              <p:spPr>
                <a:xfrm>
                  <a:off x="4782312" y="334670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29%</a:t>
                  </a: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4782312" y="357530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57" name="TAG_REPRESENTATION_ROWS.2.BAR_2"/>
                <p:cNvSpPr txBox="1"/>
                <p:nvPr/>
              </p:nvSpPr>
              <p:spPr>
                <a:xfrm>
                  <a:off x="4782312" y="357530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■■■</a:t>
                  </a:r>
                </a:p>
              </p:txBody>
            </p:sp>
          </p:grpSp>
          <p:grpSp>
            <p:nvGrpSpPr>
              <p:cNvPr id="58" name="#if representation_rows.2.value_3"/>
              <p:cNvGrpSpPr/>
              <p:nvPr/>
            </p:nvGrpSpPr>
            <p:grpSpPr>
              <a:xfrm>
                <a:off x="6318504" y="3346704"/>
                <a:ext cx="1444752" cy="457200"/>
                <a:chOff x="6318504" y="3346704"/>
                <a:chExt cx="1444752" cy="457200"/>
              </a:xfrm>
            </p:grpSpPr>
            <p:sp>
              <p:nvSpPr>
                <p:cNvPr id="59" name="TAG_REPRESENTATION_ROWS.2.VALUE_3"/>
                <p:cNvSpPr txBox="1"/>
                <p:nvPr/>
              </p:nvSpPr>
              <p:spPr>
                <a:xfrm>
                  <a:off x="6318504" y="334670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44%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6318504" y="357530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61" name="TAG_REPRESENTATION_ROWS.2.BAR_3"/>
                <p:cNvSpPr txBox="1"/>
                <p:nvPr/>
              </p:nvSpPr>
              <p:spPr>
                <a:xfrm>
                  <a:off x="6318504" y="357530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8E9091"/>
                      </a:solidFill>
                      <a:latin typeface="Calibri"/>
                      <a:ea typeface="Calibri"/>
                      <a:cs typeface="Calibri"/>
                    </a:rPr>
                    <a:t>■■■■</a:t>
                  </a:r>
                </a:p>
              </p:txBody>
            </p:sp>
          </p:grpSp>
          <p:sp>
            <p:nvSpPr>
              <p:cNvPr id="62" name="Rectangle 61"/>
              <p:cNvSpPr/>
              <p:nvPr/>
            </p:nvSpPr>
            <p:spPr>
              <a:xfrm>
                <a:off x="548640" y="3849624"/>
                <a:ext cx="7168896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63" name="#if representation_rows.3"/>
            <p:cNvGrpSpPr/>
            <p:nvPr/>
          </p:nvGrpSpPr>
          <p:grpSpPr>
            <a:xfrm>
              <a:off x="548640" y="3849624"/>
              <a:ext cx="7214616" cy="558165"/>
              <a:chOff x="548640" y="3849624"/>
              <a:chExt cx="7214616" cy="558165"/>
            </a:xfrm>
          </p:grpSpPr>
          <p:sp>
            <p:nvSpPr>
              <p:cNvPr id="64" name="TAG_REPRESENTATION_ROWS.3.MEASURE"/>
              <p:cNvSpPr txBox="1"/>
              <p:nvPr/>
            </p:nvSpPr>
            <p:spPr>
              <a:xfrm>
                <a:off x="548640" y="3849624"/>
                <a:ext cx="2514600" cy="54864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Board members from an ethnic minority background</a:t>
                </a:r>
              </a:p>
            </p:txBody>
          </p:sp>
          <p:grpSp>
            <p:nvGrpSpPr>
              <p:cNvPr id="65" name="#if representation_rows.3.value_1"/>
              <p:cNvGrpSpPr/>
              <p:nvPr/>
            </p:nvGrpSpPr>
            <p:grpSpPr>
              <a:xfrm>
                <a:off x="3246120" y="3895344"/>
                <a:ext cx="1444752" cy="457200"/>
                <a:chOff x="3246120" y="3895344"/>
                <a:chExt cx="1444752" cy="457200"/>
              </a:xfrm>
            </p:grpSpPr>
            <p:sp>
              <p:nvSpPr>
                <p:cNvPr id="66" name="TAG_REPRESENTATION_ROWS.3.VALUE_1"/>
                <p:cNvSpPr txBox="1"/>
                <p:nvPr/>
              </p:nvSpPr>
              <p:spPr>
                <a:xfrm>
                  <a:off x="3246120" y="389534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13%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246120" y="412394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68" name="TAG_REPRESENTATION_ROWS.3.BAR_1"/>
                <p:cNvSpPr txBox="1"/>
                <p:nvPr/>
              </p:nvSpPr>
              <p:spPr>
                <a:xfrm>
                  <a:off x="3246120" y="412394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</a:t>
                  </a:r>
                </a:p>
              </p:txBody>
            </p:sp>
          </p:grpSp>
          <p:grpSp>
            <p:nvGrpSpPr>
              <p:cNvPr id="69" name="#if representation_rows.3.value_2"/>
              <p:cNvGrpSpPr/>
              <p:nvPr/>
            </p:nvGrpSpPr>
            <p:grpSpPr>
              <a:xfrm>
                <a:off x="4782312" y="3895344"/>
                <a:ext cx="1444752" cy="457200"/>
                <a:chOff x="4782312" y="3895344"/>
                <a:chExt cx="1444752" cy="457200"/>
              </a:xfrm>
            </p:grpSpPr>
            <p:sp>
              <p:nvSpPr>
                <p:cNvPr id="70" name="TAG_REPRESENTATION_ROWS.3.VALUE_2"/>
                <p:cNvSpPr txBox="1"/>
                <p:nvPr/>
              </p:nvSpPr>
              <p:spPr>
                <a:xfrm>
                  <a:off x="4782312" y="389534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10%</a:t>
                  </a: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4782312" y="412394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72" name="TAG_REPRESENTATION_ROWS.3.BAR_2"/>
                <p:cNvSpPr txBox="1"/>
                <p:nvPr/>
              </p:nvSpPr>
              <p:spPr>
                <a:xfrm>
                  <a:off x="4782312" y="412394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</a:t>
                  </a:r>
                </a:p>
              </p:txBody>
            </p:sp>
          </p:grpSp>
          <p:sp>
            <p:nvSpPr>
              <p:cNvPr id="77" name="Rectangle 76"/>
              <p:cNvSpPr/>
              <p:nvPr/>
            </p:nvSpPr>
            <p:spPr>
              <a:xfrm>
                <a:off x="548640" y="4398264"/>
                <a:ext cx="7168896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78" name="#if representation_rows.4"/>
            <p:cNvGrpSpPr/>
            <p:nvPr/>
          </p:nvGrpSpPr>
          <p:grpSpPr>
            <a:xfrm>
              <a:off x="548640" y="4398264"/>
              <a:ext cx="7214616" cy="558165"/>
              <a:chOff x="548640" y="4398264"/>
              <a:chExt cx="7214616" cy="558165"/>
            </a:xfrm>
          </p:grpSpPr>
          <p:sp>
            <p:nvSpPr>
              <p:cNvPr id="79" name="TAG_REPRESENTATION_ROWS.4.MEASURE"/>
              <p:cNvSpPr txBox="1"/>
              <p:nvPr/>
            </p:nvSpPr>
            <p:spPr>
              <a:xfrm>
                <a:off x="548640" y="4398264"/>
                <a:ext cx="2514600" cy="54864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Executives from an ethnic minority background</a:t>
                </a:r>
              </a:p>
            </p:txBody>
          </p:sp>
          <p:grpSp>
            <p:nvGrpSpPr>
              <p:cNvPr id="80" name="#if representation_rows.4.value_1"/>
              <p:cNvGrpSpPr/>
              <p:nvPr/>
            </p:nvGrpSpPr>
            <p:grpSpPr>
              <a:xfrm>
                <a:off x="3246120" y="4443984"/>
                <a:ext cx="1444752" cy="457200"/>
                <a:chOff x="3246120" y="4443984"/>
                <a:chExt cx="1444752" cy="457200"/>
              </a:xfrm>
            </p:grpSpPr>
            <p:sp>
              <p:nvSpPr>
                <p:cNvPr id="81" name="TAG_REPRESENTATION_ROWS.4.VALUE_1"/>
                <p:cNvSpPr txBox="1"/>
                <p:nvPr/>
              </p:nvSpPr>
              <p:spPr>
                <a:xfrm>
                  <a:off x="3246120" y="444398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11%</a:t>
                  </a: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246120" y="467258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83" name="TAG_REPRESENTATION_ROWS.4.BAR_1"/>
                <p:cNvSpPr txBox="1"/>
                <p:nvPr/>
              </p:nvSpPr>
              <p:spPr>
                <a:xfrm>
                  <a:off x="3246120" y="467258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</a:t>
                  </a:r>
                </a:p>
              </p:txBody>
            </p:sp>
          </p:grpSp>
          <p:grpSp>
            <p:nvGrpSpPr>
              <p:cNvPr id="84" name="#if representation_rows.4.value_2"/>
              <p:cNvGrpSpPr/>
              <p:nvPr/>
            </p:nvGrpSpPr>
            <p:grpSpPr>
              <a:xfrm>
                <a:off x="4782312" y="4443984"/>
                <a:ext cx="1444752" cy="457200"/>
                <a:chOff x="4782312" y="4443984"/>
                <a:chExt cx="1444752" cy="457200"/>
              </a:xfrm>
            </p:grpSpPr>
            <p:sp>
              <p:nvSpPr>
                <p:cNvPr id="85" name="TAG_REPRESENTATION_ROWS.4.VALUE_2"/>
                <p:cNvSpPr txBox="1"/>
                <p:nvPr/>
              </p:nvSpPr>
              <p:spPr>
                <a:xfrm>
                  <a:off x="4782312" y="444398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8%</a:t>
                  </a: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4782312" y="467258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87" name="TAG_REPRESENTATION_ROWS.4.BAR_2"/>
                <p:cNvSpPr txBox="1"/>
                <p:nvPr/>
              </p:nvSpPr>
              <p:spPr>
                <a:xfrm>
                  <a:off x="4782312" y="467258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</a:t>
                  </a:r>
                </a:p>
              </p:txBody>
            </p:sp>
          </p:grpSp>
          <p:grpSp>
            <p:nvGrpSpPr>
              <p:cNvPr id="88" name="#if representation_rows.4.value_3"/>
              <p:cNvGrpSpPr/>
              <p:nvPr/>
            </p:nvGrpSpPr>
            <p:grpSpPr>
              <a:xfrm>
                <a:off x="6318504" y="4443984"/>
                <a:ext cx="1444752" cy="457200"/>
                <a:chOff x="6318504" y="4443984"/>
                <a:chExt cx="1444752" cy="457200"/>
              </a:xfrm>
            </p:grpSpPr>
            <p:sp>
              <p:nvSpPr>
                <p:cNvPr id="89" name="TAG_REPRESENTATION_ROWS.4.VALUE_3"/>
                <p:cNvSpPr txBox="1"/>
                <p:nvPr/>
              </p:nvSpPr>
              <p:spPr>
                <a:xfrm>
                  <a:off x="6318504" y="4443984"/>
                  <a:ext cx="1399032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19%</a:t>
                  </a: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6318504" y="467258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91" name="TAG_REPRESENTATION_ROWS.4.BAR_3"/>
                <p:cNvSpPr txBox="1"/>
                <p:nvPr/>
              </p:nvSpPr>
              <p:spPr>
                <a:xfrm>
                  <a:off x="6318504" y="4672584"/>
                  <a:ext cx="1444752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8E9091"/>
                      </a:solidFill>
                      <a:latin typeface="Calibri"/>
                      <a:ea typeface="Calibri"/>
                      <a:cs typeface="Calibri"/>
                    </a:rPr>
                    <a:t>■■</a:t>
                  </a:r>
                </a:p>
              </p:txBody>
            </p:sp>
          </p:grpSp>
          <p:sp>
            <p:nvSpPr>
              <p:cNvPr id="92" name="Rectangle 91"/>
              <p:cNvSpPr/>
              <p:nvPr/>
            </p:nvSpPr>
            <p:spPr>
              <a:xfrm>
                <a:off x="548640" y="4946904"/>
                <a:ext cx="7168896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</p:grpSp>
      <p:sp>
        <p:nvSpPr>
          <p:cNvPr id="108" name="TAG_#UNLESS_REPRESENTATION_ROWS"/>
          <p:cNvSpPr txBox="1"/>
          <p:nvPr/>
        </p:nvSpPr>
        <p:spPr>
          <a:xfrm>
            <a:off x="548640" y="1783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grpSp>
        <p:nvGrpSpPr>
          <p:cNvPr id="109" name="#if representation_source"/>
          <p:cNvGrpSpPr/>
          <p:nvPr/>
        </p:nvGrpSpPr>
        <p:grpSpPr>
          <a:xfrm>
            <a:off x="548640" y="5660136"/>
            <a:ext cx="7251192" cy="420624"/>
            <a:chOff x="548640" y="5660136"/>
            <a:chExt cx="7251192" cy="420624"/>
          </a:xfrm>
        </p:grpSpPr>
        <p:sp>
          <p:nvSpPr>
            <p:cNvPr id="110" name="Rectangle 109"/>
            <p:cNvSpPr/>
            <p:nvPr/>
          </p:nvSpPr>
          <p:spPr>
            <a:xfrm>
              <a:off x="548640" y="5660136"/>
              <a:ext cx="45720" cy="42062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1" name="TAG_REPRESENTATION_SOURCE"/>
            <p:cNvSpPr txBox="1"/>
            <p:nvPr/>
          </p:nvSpPr>
          <p:spPr>
            <a:xfrm>
              <a:off x="713232" y="5660136"/>
              <a:ext cx="7086600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9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Source:  Illustrative sample only: fictional D&amp;I sector index 2026, client data as at August 2026 and search data (D&amp;I figures are not real statistics).</a:t>
              </a:r>
            </a:p>
          </p:txBody>
        </p:sp>
      </p:grpSp>
      <p:grpSp>
        <p:nvGrpSpPr>
          <p:cNvPr id="112" name="#if representation_points"/>
          <p:cNvGrpSpPr/>
          <p:nvPr/>
        </p:nvGrpSpPr>
        <p:grpSpPr>
          <a:xfrm>
            <a:off x="8138160" y="1783080"/>
            <a:ext cx="3504895" cy="4315968"/>
            <a:chOff x="8138160" y="1783080"/>
            <a:chExt cx="3504895" cy="4315968"/>
          </a:xfrm>
        </p:grpSpPr>
        <p:sp>
          <p:nvSpPr>
            <p:cNvPr id="113" name="Rectangle 112"/>
            <p:cNvSpPr/>
            <p:nvPr/>
          </p:nvSpPr>
          <p:spPr>
            <a:xfrm>
              <a:off x="8138160" y="1783080"/>
              <a:ext cx="3504895" cy="43159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8138160" y="1783080"/>
              <a:ext cx="3504895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8375904" y="2002536"/>
              <a:ext cx="3029407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What the figures show</a:t>
              </a:r>
            </a:p>
          </p:txBody>
        </p:sp>
        <p:sp>
          <p:nvSpPr>
            <p:cNvPr id="116" name="TAG_REPRESENTATION_POINTS_BLOCK"/>
            <p:cNvSpPr txBox="1"/>
            <p:nvPr/>
          </p:nvSpPr>
          <p:spPr>
            <a:xfrm>
              <a:off x="8375904" y="2331720"/>
              <a:ext cx="3029407" cy="35844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client's board is eight points below the fictional sector benchmark for women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The longlist is more balanced than both the sector and the client for women in senior risk roles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Ethnic minority representation is below the sector benchmark at board and executive level</a:t>
              </a:r>
            </a:p>
          </p:txBody>
        </p:sp>
      </p:grpSp>
      <p:sp>
        <p:nvSpPr>
          <p:cNvPr id="117" name="Rectangle 11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Aggregate figures only; no individual’s characteristics are inferred or shown  ·  Template by Formatix.AI — formatix.ai/templates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Diversity and inclusion  ·  Aldermoor Mutual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Pipeline diversity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candidate pipeline, and what to do next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6172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Pipeline diversity</a:t>
            </a:r>
          </a:p>
        </p:txBody>
      </p:sp>
      <p:sp>
        <p:nvSpPr>
          <p:cNvPr id="7" name="TAG_#UNLESS_PIPELINE_ROWS"/>
          <p:cNvSpPr txBox="1"/>
          <p:nvPr/>
        </p:nvSpPr>
        <p:spPr>
          <a:xfrm>
            <a:off x="548640" y="2075688"/>
            <a:ext cx="6172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grpSp>
        <p:nvGrpSpPr>
          <p:cNvPr id="8" name="#if pipeline_rows"/>
          <p:cNvGrpSpPr/>
          <p:nvPr/>
        </p:nvGrpSpPr>
        <p:grpSpPr>
          <a:xfrm>
            <a:off x="548640" y="2057400"/>
            <a:ext cx="6080760" cy="2716149"/>
            <a:chOff x="548640" y="2057400"/>
            <a:chExt cx="6080760" cy="2716149"/>
          </a:xfrm>
        </p:grpSpPr>
        <p:sp>
          <p:nvSpPr>
            <p:cNvPr id="9" name="TextBox 8"/>
            <p:cNvSpPr txBox="1"/>
            <p:nvPr/>
          </p:nvSpPr>
          <p:spPr>
            <a:xfrm>
              <a:off x="548640" y="2148840"/>
              <a:ext cx="1691640" cy="237744"/>
            </a:xfrm>
            <a:prstGeom prst="rect">
              <a:avLst/>
            </a:prstGeom>
            <a:noFill/>
          </p:spPr>
          <p:txBody>
            <a:bodyPr wrap="square" lIns="0" rIns="0" tIns="0" bIns="0" anchor="b">
              <a:spAutoFit/>
            </a:bodyPr>
            <a:lstStyle/>
            <a:p>
              <a:pPr algn="l"/>
              <a:r>
                <a:rPr sz="850" b="1" i="0" cap="all" spc="15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Stage</a:t>
              </a:r>
            </a:p>
          </p:txBody>
        </p:sp>
        <p:grpSp>
          <p:nvGrpSpPr>
            <p:cNvPr id="10" name="#if pipeline_measures.0"/>
            <p:cNvGrpSpPr/>
            <p:nvPr/>
          </p:nvGrpSpPr>
          <p:grpSpPr>
            <a:xfrm>
              <a:off x="2331720" y="2057400"/>
              <a:ext cx="1325880" cy="412623"/>
              <a:chOff x="2331720" y="2057400"/>
              <a:chExt cx="1325880" cy="412623"/>
            </a:xfrm>
          </p:grpSpPr>
          <p:sp>
            <p:nvSpPr>
              <p:cNvPr id="11" name="TAG_PIPELINE_MEASURES.0"/>
              <p:cNvSpPr txBox="1"/>
              <p:nvPr/>
            </p:nvSpPr>
            <p:spPr>
              <a:xfrm>
                <a:off x="2331720" y="2057400"/>
                <a:ext cx="1325880" cy="329184"/>
              </a:xfrm>
              <a:prstGeom prst="rect">
                <a:avLst/>
              </a:prstGeom>
              <a:noFill/>
            </p:spPr>
            <p:txBody>
              <a:bodyPr wrap="square" lIns="0" rIns="0" tIns="0" bIns="0" anchor="b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9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Women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331720" y="2441448"/>
                <a:ext cx="1325880" cy="28575"/>
              </a:xfrm>
              <a:prstGeom prst="rect">
                <a:avLst/>
              </a:prstGeom>
              <a:solidFill>
                <a:srgbClr val="2E333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13" name="#if pipeline_measures.1"/>
            <p:cNvGrpSpPr/>
            <p:nvPr/>
          </p:nvGrpSpPr>
          <p:grpSpPr>
            <a:xfrm>
              <a:off x="3794760" y="2057400"/>
              <a:ext cx="1325880" cy="412623"/>
              <a:chOff x="3794760" y="2057400"/>
              <a:chExt cx="1325880" cy="412623"/>
            </a:xfrm>
          </p:grpSpPr>
          <p:sp>
            <p:nvSpPr>
              <p:cNvPr id="14" name="TAG_PIPELINE_MEASURES.1"/>
              <p:cNvSpPr txBox="1"/>
              <p:nvPr/>
            </p:nvSpPr>
            <p:spPr>
              <a:xfrm>
                <a:off x="3794760" y="2057400"/>
                <a:ext cx="1325880" cy="329184"/>
              </a:xfrm>
              <a:prstGeom prst="rect">
                <a:avLst/>
              </a:prstGeom>
              <a:noFill/>
            </p:spPr>
            <p:txBody>
              <a:bodyPr wrap="square" lIns="0" rIns="0" tIns="0" bIns="0" anchor="b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9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Ethnic minority background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794760" y="2441448"/>
                <a:ext cx="1325880" cy="28575"/>
              </a:xfrm>
              <a:prstGeom prst="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548640" y="2470023"/>
              <a:ext cx="6035040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grpSp>
          <p:nvGrpSpPr>
            <p:cNvPr id="20" name="#if pipeline_rows.0"/>
            <p:cNvGrpSpPr/>
            <p:nvPr/>
          </p:nvGrpSpPr>
          <p:grpSpPr>
            <a:xfrm>
              <a:off x="548640" y="2478024"/>
              <a:ext cx="6080760" cy="466725"/>
              <a:chOff x="548640" y="2478024"/>
              <a:chExt cx="6080760" cy="466725"/>
            </a:xfrm>
          </p:grpSpPr>
          <p:sp>
            <p:nvSpPr>
              <p:cNvPr id="21" name="TAG_PIPELINE_ROWS.0.STAGE"/>
              <p:cNvSpPr txBox="1"/>
              <p:nvPr/>
            </p:nvSpPr>
            <p:spPr>
              <a:xfrm>
                <a:off x="548640" y="2478024"/>
                <a:ext cx="16002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Longlist (48)</a:t>
                </a:r>
              </a:p>
            </p:txBody>
          </p:sp>
          <p:grpSp>
            <p:nvGrpSpPr>
              <p:cNvPr id="22" name="#if pipeline_rows.0.value_1"/>
              <p:cNvGrpSpPr/>
              <p:nvPr/>
            </p:nvGrpSpPr>
            <p:grpSpPr>
              <a:xfrm>
                <a:off x="2331720" y="2478024"/>
                <a:ext cx="1371600" cy="457200"/>
                <a:chOff x="2331720" y="2478024"/>
                <a:chExt cx="1371600" cy="457200"/>
              </a:xfrm>
            </p:grpSpPr>
            <p:sp>
              <p:nvSpPr>
                <p:cNvPr id="23" name="TAG_PIPELINE_ROWS.0.VALUE_1"/>
                <p:cNvSpPr txBox="1"/>
                <p:nvPr/>
              </p:nvSpPr>
              <p:spPr>
                <a:xfrm>
                  <a:off x="2331720" y="24780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44%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2331720" y="27066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25" name="TAG_PIPELINE_ROWS.0.BAR_1"/>
                <p:cNvSpPr txBox="1"/>
                <p:nvPr/>
              </p:nvSpPr>
              <p:spPr>
                <a:xfrm>
                  <a:off x="2331720" y="27066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■■■■</a:t>
                  </a:r>
                </a:p>
              </p:txBody>
            </p:sp>
          </p:grpSp>
          <p:grpSp>
            <p:nvGrpSpPr>
              <p:cNvPr id="26" name="#if pipeline_rows.0.value_2"/>
              <p:cNvGrpSpPr/>
              <p:nvPr/>
            </p:nvGrpSpPr>
            <p:grpSpPr>
              <a:xfrm>
                <a:off x="3794760" y="2478024"/>
                <a:ext cx="1371600" cy="457200"/>
                <a:chOff x="3794760" y="2478024"/>
                <a:chExt cx="1371600" cy="457200"/>
              </a:xfrm>
            </p:grpSpPr>
            <p:sp>
              <p:nvSpPr>
                <p:cNvPr id="27" name="TAG_PIPELINE_ROWS.0.VALUE_2"/>
                <p:cNvSpPr txBox="1"/>
                <p:nvPr/>
              </p:nvSpPr>
              <p:spPr>
                <a:xfrm>
                  <a:off x="3794760" y="24780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19%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3794760" y="27066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29" name="TAG_PIPELINE_ROWS.0.BAR_2"/>
                <p:cNvSpPr txBox="1"/>
                <p:nvPr/>
              </p:nvSpPr>
              <p:spPr>
                <a:xfrm>
                  <a:off x="3794760" y="27066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■■</a:t>
                  </a:r>
                </a:p>
              </p:txBody>
            </p:sp>
          </p:grpSp>
          <p:sp>
            <p:nvSpPr>
              <p:cNvPr id="34" name="Rectangle 33"/>
              <p:cNvSpPr/>
              <p:nvPr/>
            </p:nvSpPr>
            <p:spPr>
              <a:xfrm>
                <a:off x="548640" y="2935224"/>
                <a:ext cx="6035040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35" name="#if pipeline_rows.1"/>
            <p:cNvGrpSpPr/>
            <p:nvPr/>
          </p:nvGrpSpPr>
          <p:grpSpPr>
            <a:xfrm>
              <a:off x="548640" y="2935224"/>
              <a:ext cx="6080760" cy="466725"/>
              <a:chOff x="548640" y="2935224"/>
              <a:chExt cx="6080760" cy="466725"/>
            </a:xfrm>
          </p:grpSpPr>
          <p:sp>
            <p:nvSpPr>
              <p:cNvPr id="36" name="TAG_PIPELINE_ROWS.1.STAGE"/>
              <p:cNvSpPr txBox="1"/>
              <p:nvPr/>
            </p:nvSpPr>
            <p:spPr>
              <a:xfrm>
                <a:off x="548640" y="2935224"/>
                <a:ext cx="16002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Approached (30)</a:t>
                </a:r>
              </a:p>
            </p:txBody>
          </p:sp>
          <p:grpSp>
            <p:nvGrpSpPr>
              <p:cNvPr id="37" name="#if pipeline_rows.1.value_1"/>
              <p:cNvGrpSpPr/>
              <p:nvPr/>
            </p:nvGrpSpPr>
            <p:grpSpPr>
              <a:xfrm>
                <a:off x="2331720" y="2935224"/>
                <a:ext cx="1371600" cy="457200"/>
                <a:chOff x="2331720" y="2935224"/>
                <a:chExt cx="1371600" cy="457200"/>
              </a:xfrm>
            </p:grpSpPr>
            <p:sp>
              <p:nvSpPr>
                <p:cNvPr id="38" name="TAG_PIPELINE_ROWS.1.VALUE_1"/>
                <p:cNvSpPr txBox="1"/>
                <p:nvPr/>
              </p:nvSpPr>
              <p:spPr>
                <a:xfrm>
                  <a:off x="2331720" y="29352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43%</a:t>
                  </a: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2331720" y="31638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40" name="TAG_PIPELINE_ROWS.1.BAR_1"/>
                <p:cNvSpPr txBox="1"/>
                <p:nvPr/>
              </p:nvSpPr>
              <p:spPr>
                <a:xfrm>
                  <a:off x="2331720" y="31638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■■■■</a:t>
                  </a:r>
                </a:p>
              </p:txBody>
            </p:sp>
          </p:grpSp>
          <p:grpSp>
            <p:nvGrpSpPr>
              <p:cNvPr id="41" name="#if pipeline_rows.1.value_2"/>
              <p:cNvGrpSpPr/>
              <p:nvPr/>
            </p:nvGrpSpPr>
            <p:grpSpPr>
              <a:xfrm>
                <a:off x="3794760" y="2935224"/>
                <a:ext cx="1371600" cy="457200"/>
                <a:chOff x="3794760" y="2935224"/>
                <a:chExt cx="1371600" cy="457200"/>
              </a:xfrm>
            </p:grpSpPr>
            <p:sp>
              <p:nvSpPr>
                <p:cNvPr id="42" name="TAG_PIPELINE_ROWS.1.VALUE_2"/>
                <p:cNvSpPr txBox="1"/>
                <p:nvPr/>
              </p:nvSpPr>
              <p:spPr>
                <a:xfrm>
                  <a:off x="3794760" y="29352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20%</a:t>
                  </a:r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3794760" y="31638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44" name="TAG_PIPELINE_ROWS.1.BAR_2"/>
                <p:cNvSpPr txBox="1"/>
                <p:nvPr/>
              </p:nvSpPr>
              <p:spPr>
                <a:xfrm>
                  <a:off x="3794760" y="31638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■■</a:t>
                  </a:r>
                </a:p>
              </p:txBody>
            </p:sp>
          </p:grpSp>
          <p:sp>
            <p:nvSpPr>
              <p:cNvPr id="49" name="Rectangle 48"/>
              <p:cNvSpPr/>
              <p:nvPr/>
            </p:nvSpPr>
            <p:spPr>
              <a:xfrm>
                <a:off x="548640" y="3392424"/>
                <a:ext cx="6035040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50" name="#if pipeline_rows.2"/>
            <p:cNvGrpSpPr/>
            <p:nvPr/>
          </p:nvGrpSpPr>
          <p:grpSpPr>
            <a:xfrm>
              <a:off x="548640" y="3392424"/>
              <a:ext cx="6080760" cy="466725"/>
              <a:chOff x="548640" y="3392424"/>
              <a:chExt cx="6080760" cy="466725"/>
            </a:xfrm>
          </p:grpSpPr>
          <p:sp>
            <p:nvSpPr>
              <p:cNvPr id="51" name="TAG_PIPELINE_ROWS.2.STAGE"/>
              <p:cNvSpPr txBox="1"/>
              <p:nvPr/>
            </p:nvSpPr>
            <p:spPr>
              <a:xfrm>
                <a:off x="548640" y="3392424"/>
                <a:ext cx="16002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Interviewed (14)</a:t>
                </a:r>
              </a:p>
            </p:txBody>
          </p:sp>
          <p:grpSp>
            <p:nvGrpSpPr>
              <p:cNvPr id="52" name="#if pipeline_rows.2.value_1"/>
              <p:cNvGrpSpPr/>
              <p:nvPr/>
            </p:nvGrpSpPr>
            <p:grpSpPr>
              <a:xfrm>
                <a:off x="2331720" y="3392424"/>
                <a:ext cx="1371600" cy="457200"/>
                <a:chOff x="2331720" y="3392424"/>
                <a:chExt cx="1371600" cy="457200"/>
              </a:xfrm>
            </p:grpSpPr>
            <p:sp>
              <p:nvSpPr>
                <p:cNvPr id="53" name="TAG_PIPELINE_ROWS.2.VALUE_1"/>
                <p:cNvSpPr txBox="1"/>
                <p:nvPr/>
              </p:nvSpPr>
              <p:spPr>
                <a:xfrm>
                  <a:off x="2331720" y="33924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43%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331720" y="36210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55" name="TAG_PIPELINE_ROWS.2.BAR_1"/>
                <p:cNvSpPr txBox="1"/>
                <p:nvPr/>
              </p:nvSpPr>
              <p:spPr>
                <a:xfrm>
                  <a:off x="2331720" y="36210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■■■■</a:t>
                  </a:r>
                </a:p>
              </p:txBody>
            </p:sp>
          </p:grpSp>
          <p:grpSp>
            <p:nvGrpSpPr>
              <p:cNvPr id="56" name="#if pipeline_rows.2.value_2"/>
              <p:cNvGrpSpPr/>
              <p:nvPr/>
            </p:nvGrpSpPr>
            <p:grpSpPr>
              <a:xfrm>
                <a:off x="3794760" y="3392424"/>
                <a:ext cx="1371600" cy="457200"/>
                <a:chOff x="3794760" y="3392424"/>
                <a:chExt cx="1371600" cy="457200"/>
              </a:xfrm>
            </p:grpSpPr>
            <p:sp>
              <p:nvSpPr>
                <p:cNvPr id="57" name="TAG_PIPELINE_ROWS.2.VALUE_2"/>
                <p:cNvSpPr txBox="1"/>
                <p:nvPr/>
              </p:nvSpPr>
              <p:spPr>
                <a:xfrm>
                  <a:off x="3794760" y="33924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21%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794760" y="36210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59" name="TAG_PIPELINE_ROWS.2.BAR_2"/>
                <p:cNvSpPr txBox="1"/>
                <p:nvPr/>
              </p:nvSpPr>
              <p:spPr>
                <a:xfrm>
                  <a:off x="3794760" y="36210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5F6B77"/>
                      </a:solidFill>
                      <a:latin typeface="Calibri"/>
                      <a:ea typeface="Calibri"/>
                      <a:cs typeface="Calibri"/>
                    </a:rPr>
                    <a:t>■■</a:t>
                  </a:r>
                </a:p>
              </p:txBody>
            </p:sp>
          </p:grpSp>
          <p:sp>
            <p:nvSpPr>
              <p:cNvPr id="64" name="Rectangle 63"/>
              <p:cNvSpPr/>
              <p:nvPr/>
            </p:nvSpPr>
            <p:spPr>
              <a:xfrm>
                <a:off x="548640" y="3849624"/>
                <a:ext cx="6035040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65" name="#if pipeline_rows.3"/>
            <p:cNvGrpSpPr/>
            <p:nvPr/>
          </p:nvGrpSpPr>
          <p:grpSpPr>
            <a:xfrm>
              <a:off x="548640" y="3849624"/>
              <a:ext cx="6080760" cy="466725"/>
              <a:chOff x="548640" y="3849624"/>
              <a:chExt cx="6080760" cy="466725"/>
            </a:xfrm>
          </p:grpSpPr>
          <p:sp>
            <p:nvSpPr>
              <p:cNvPr id="66" name="TAG_PIPELINE_ROWS.3.STAGE"/>
              <p:cNvSpPr txBox="1"/>
              <p:nvPr/>
            </p:nvSpPr>
            <p:spPr>
              <a:xfrm>
                <a:off x="548640" y="3849624"/>
                <a:ext cx="16002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Shortlist (6)</a:t>
                </a:r>
              </a:p>
            </p:txBody>
          </p:sp>
          <p:grpSp>
            <p:nvGrpSpPr>
              <p:cNvPr id="67" name="#if pipeline_rows.3.value_1"/>
              <p:cNvGrpSpPr/>
              <p:nvPr/>
            </p:nvGrpSpPr>
            <p:grpSpPr>
              <a:xfrm>
                <a:off x="2331720" y="3849624"/>
                <a:ext cx="1371600" cy="457200"/>
                <a:chOff x="2331720" y="3849624"/>
                <a:chExt cx="1371600" cy="457200"/>
              </a:xfrm>
            </p:grpSpPr>
            <p:sp>
              <p:nvSpPr>
                <p:cNvPr id="68" name="TAG_PIPELINE_ROWS.3.VALUE_1"/>
                <p:cNvSpPr txBox="1"/>
                <p:nvPr/>
              </p:nvSpPr>
              <p:spPr>
                <a:xfrm>
                  <a:off x="2331720" y="3849624"/>
                  <a:ext cx="1325880" cy="219456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ctr">
                  <a:spAutoFit/>
                </a:bodyPr>
                <a:lstStyle/>
                <a:p>
                  <a:pPr algn="l"/>
                  <a:r>
                    <a:rPr sz="1200" b="1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50%</a:t>
                  </a: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2331720" y="40782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DFE0E1"/>
                      </a:solidFill>
                      <a:latin typeface="Calibri"/>
                      <a:ea typeface="Calibri"/>
                      <a:cs typeface="Calibri"/>
                    </a:rPr>
                    <a:t>■■■■■■■■■■</a:t>
                  </a:r>
                </a:p>
              </p:txBody>
            </p:sp>
            <p:sp>
              <p:nvSpPr>
                <p:cNvPr id="70" name="TAG_PIPELINE_ROWS.3.BAR_1"/>
                <p:cNvSpPr txBox="1"/>
                <p:nvPr/>
              </p:nvSpPr>
              <p:spPr>
                <a:xfrm>
                  <a:off x="2331720" y="4078224"/>
                  <a:ext cx="1371600" cy="228600"/>
                </a:xfrm>
                <a:prstGeom prst="rect">
                  <a:avLst/>
                </a:prstGeom>
                <a:noFill/>
              </p:spPr>
              <p:txBody>
                <a:bodyPr wrap="square" lIns="0" rIns="0" tIns="0" bIns="0" anchor="t">
                  <a:spAutoFit/>
                </a:bodyPr>
                <a:lstStyle/>
                <a:p>
                  <a:pPr algn="l"/>
                  <a:r>
                    <a:rPr sz="1200" b="0" i="0">
                      <a:solidFill>
                        <a:srgbClr val="2E3338"/>
                      </a:solidFill>
                      <a:latin typeface="Calibri"/>
                      <a:ea typeface="Calibri"/>
                      <a:cs typeface="Calibri"/>
                    </a:rPr>
                    <a:t>■■■■■</a:t>
                  </a:r>
                </a:p>
              </p:txBody>
            </p:sp>
          </p:grpSp>
          <p:sp>
            <p:nvSpPr>
              <p:cNvPr id="79" name="Rectangle 78"/>
              <p:cNvSpPr/>
              <p:nvPr/>
            </p:nvSpPr>
            <p:spPr>
              <a:xfrm>
                <a:off x="548640" y="4306824"/>
                <a:ext cx="6035040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</p:grpSp>
      </p:grpSp>
      <p:grpSp>
        <p:nvGrpSpPr>
          <p:cNvPr id="95" name="#if pipeline_points"/>
          <p:cNvGrpSpPr/>
          <p:nvPr/>
        </p:nvGrpSpPr>
        <p:grpSpPr>
          <a:xfrm>
            <a:off x="548640" y="4873752"/>
            <a:ext cx="6172200" cy="786384"/>
            <a:chOff x="548640" y="4873752"/>
            <a:chExt cx="6172200" cy="786384"/>
          </a:xfrm>
        </p:grpSpPr>
        <p:sp>
          <p:nvSpPr>
            <p:cNvPr id="96" name="TAG_PIPELINE_POINTS_BLOCK"/>
            <p:cNvSpPr txBox="1"/>
            <p:nvPr/>
          </p:nvSpPr>
          <p:spPr>
            <a:xfrm>
              <a:off x="548640" y="4873752"/>
              <a:ext cx="6172200" cy="78638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0000"/>
                </a:lnSpc>
                <a:spcAft>
                  <a:spcPts val="400"/>
                </a:spcAft>
                <a:buClr>
                  <a:srgbClr val="5F6B77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share of women holds from longlist to shortlist; no stage shows a marked drop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400"/>
                </a:spcAft>
                <a:buClr>
                  <a:srgbClr val="5F6B77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The shortlist figure for ethnic minority background is withheld: the number is too small to report</a:t>
              </a:r>
            </a:p>
          </p:txBody>
        </p:sp>
      </p:grpSp>
      <p:grpSp>
        <p:nvGrpSpPr>
          <p:cNvPr id="97" name="#if pipeline_source"/>
          <p:cNvGrpSpPr/>
          <p:nvPr/>
        </p:nvGrpSpPr>
        <p:grpSpPr>
          <a:xfrm>
            <a:off x="548640" y="5715000"/>
            <a:ext cx="6172200" cy="365760"/>
            <a:chOff x="548640" y="5715000"/>
            <a:chExt cx="6172200" cy="365760"/>
          </a:xfrm>
        </p:grpSpPr>
        <p:sp>
          <p:nvSpPr>
            <p:cNvPr id="98" name="Rectangle 97"/>
            <p:cNvSpPr/>
            <p:nvPr/>
          </p:nvSpPr>
          <p:spPr>
            <a:xfrm>
              <a:off x="548640" y="5715000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9" name="TAG_PIPELINE_SOURCE"/>
            <p:cNvSpPr txBox="1"/>
            <p:nvPr/>
          </p:nvSpPr>
          <p:spPr>
            <a:xfrm>
              <a:off x="713232" y="5715000"/>
              <a:ext cx="6007608" cy="36576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9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Source:  Illustrative sample only: fictional voluntary candidate survey, CRO search, September 2026.</a:t>
              </a:r>
            </a:p>
          </p:txBody>
        </p:sp>
      </p:grpSp>
      <p:grpSp>
        <p:nvGrpSpPr>
          <p:cNvPr id="100" name="#if recommendations"/>
          <p:cNvGrpSpPr/>
          <p:nvPr/>
        </p:nvGrpSpPr>
        <p:grpSpPr>
          <a:xfrm>
            <a:off x="7086600" y="1783080"/>
            <a:ext cx="4556455" cy="4315968"/>
            <a:chOff x="7086600" y="1783080"/>
            <a:chExt cx="4556455" cy="4315968"/>
          </a:xfrm>
        </p:grpSpPr>
        <p:sp>
          <p:nvSpPr>
            <p:cNvPr id="101" name="Rectangle 100"/>
            <p:cNvSpPr/>
            <p:nvPr/>
          </p:nvSpPr>
          <p:spPr>
            <a:xfrm>
              <a:off x="7086600" y="1783080"/>
              <a:ext cx="4556455" cy="4315968"/>
            </a:xfrm>
            <a:prstGeom prst="rect">
              <a:avLst/>
            </a:prstGeom>
            <a:solidFill>
              <a:srgbClr val="F2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7086600" y="1783080"/>
              <a:ext cx="4556455" cy="548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342632" y="2002536"/>
              <a:ext cx="4044391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Recommendations</a:t>
              </a:r>
            </a:p>
          </p:txBody>
        </p:sp>
        <p:sp>
          <p:nvSpPr>
            <p:cNvPr id="104" name="TAG_RECOMMENDATIONS_BLOCK"/>
            <p:cNvSpPr txBox="1"/>
            <p:nvPr/>
          </p:nvSpPr>
          <p:spPr>
            <a:xfrm>
              <a:off x="7342632" y="2350008"/>
              <a:ext cx="4044391" cy="35661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274320" indent="-274320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AutoNum type="arabicPeriod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Keep a balanced slate through the final interviews, with a mixed interview panel</a:t>
              </a:r>
            </a:p>
            <a:p>
              <a:pPr algn="l" marL="274320" indent="-274320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AutoNum type="arabicPeriod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Use structured interviews scored against the agreed competencies at every stage</a:t>
              </a:r>
            </a:p>
            <a:p>
              <a:pPr algn="l" marL="274320" indent="-274320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AutoNum type="arabicPeriod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Review the executive committee succession plan against the sector benchmark</a:t>
              </a:r>
            </a:p>
            <a:p>
              <a:pPr algn="l" marL="274320" indent="-274320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AutoNum type="arabicPeriod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Repeat the voluntary survey at offer stage to track the pipeline to appointment</a:t>
              </a:r>
            </a:p>
            <a:p>
              <a:pPr algn="l" marL="274320" indent="-274320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AutoNum type="arabicPeriod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Publish the client's targets for the executive committee alongside the board's</a:t>
              </a:r>
            </a:p>
          </p:txBody>
        </p:sp>
      </p:grpSp>
      <p:sp>
        <p:nvSpPr>
          <p:cNvPr id="105" name="Rectangle 104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Pipeline figures are aggregates; groups under five are not reported  ·  Template by Formatix.AI — formatix.ai/templates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 and Inclusion Landscape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