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2E3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pic>
        <p:nvPicPr>
          <p:cNvPr id="3" name="Picture 2" descr="your_logo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48640"/>
            <a:ext cx="1243584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5532120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979FA7"/>
                </a:solidFill>
                <a:latin typeface="Calibri"/>
                <a:ea typeface="Calibri"/>
                <a:cs typeface="Calibri"/>
              </a:rPr>
              <a:t>Retained executive search</a:t>
            </a:r>
          </a:p>
        </p:txBody>
      </p:sp>
      <p:sp>
        <p:nvSpPr>
          <p:cNvPr id="5" name="TAG_PROPOSAL_DATE"/>
          <p:cNvSpPr txBox="1"/>
          <p:nvPr/>
        </p:nvSpPr>
        <p:spPr>
          <a:xfrm>
            <a:off x="548640" y="5943600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C4C6C7"/>
                </a:solidFill>
                <a:latin typeface="Calibri"/>
                <a:ea typeface="Calibri"/>
                <a:cs typeface="Calibri"/>
              </a:rPr>
              <a:t>September 2026  ·  Private and confidential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60" y="1417320"/>
            <a:ext cx="652241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Proposal for</a:t>
            </a:r>
          </a:p>
        </p:txBody>
      </p:sp>
      <p:sp>
        <p:nvSpPr>
          <p:cNvPr id="7" name="TAG_CLIENT_COMPANY"/>
          <p:cNvSpPr txBox="1"/>
          <p:nvPr/>
        </p:nvSpPr>
        <p:spPr>
          <a:xfrm>
            <a:off x="4937760" y="1737360"/>
            <a:ext cx="6522415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3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Fenwright &amp; Cole Engineering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4937760" y="3246120"/>
            <a:ext cx="1097280" cy="9525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937760" y="3520440"/>
            <a:ext cx="652241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The appointment</a:t>
            </a:r>
          </a:p>
        </p:txBody>
      </p:sp>
      <p:sp>
        <p:nvSpPr>
          <p:cNvPr id="10" name="TAG_ROLE_TITLE"/>
          <p:cNvSpPr txBox="1"/>
          <p:nvPr/>
        </p:nvSpPr>
        <p:spPr>
          <a:xfrm>
            <a:off x="4937760" y="3794760"/>
            <a:ext cx="652241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2200" b="0" i="0">
                <a:solidFill>
                  <a:srgbClr val="1F2226"/>
                </a:solidFill>
                <a:latin typeface="Cambria"/>
                <a:ea typeface="Cambria"/>
                <a:cs typeface="Cambria"/>
              </a:rPr>
              <a:t>Chief Executive Officer</a:t>
            </a:r>
          </a:p>
        </p:txBody>
      </p:sp>
      <p:grpSp>
        <p:nvGrpSpPr>
          <p:cNvPr id="11" name="#if presented_by"/>
          <p:cNvGrpSpPr/>
          <p:nvPr/>
        </p:nvGrpSpPr>
        <p:grpSpPr>
          <a:xfrm>
            <a:off x="4937760" y="4754880"/>
            <a:ext cx="6522415" cy="585216"/>
            <a:chOff x="4937760" y="4754880"/>
            <a:chExt cx="6522415" cy="585216"/>
          </a:xfrm>
        </p:grpSpPr>
        <p:sp>
          <p:nvSpPr>
            <p:cNvPr id="12" name="TextBox 11"/>
            <p:cNvSpPr txBox="1"/>
            <p:nvPr/>
          </p:nvSpPr>
          <p:spPr>
            <a:xfrm>
              <a:off x="4937760" y="4754880"/>
              <a:ext cx="6522415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Presented by</a:t>
              </a:r>
            </a:p>
          </p:txBody>
        </p:sp>
        <p:sp>
          <p:nvSpPr>
            <p:cNvPr id="13" name="TAG_PRESENTED_BY"/>
            <p:cNvSpPr txBox="1"/>
            <p:nvPr/>
          </p:nvSpPr>
          <p:spPr>
            <a:xfrm>
              <a:off x="4937760" y="5029200"/>
              <a:ext cx="6522415" cy="31089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2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Harriet Lowe, Partner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937760" y="6126480"/>
            <a:ext cx="6522415" cy="27432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/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Template by Formatix.AI — formatix.ai/templates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CLIENT_COMPANY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Proposal  ·  Fenwright &amp; Cole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Our understanding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The context and the brief</a:t>
            </a:r>
          </a:p>
        </p:txBody>
      </p:sp>
      <p:grpSp>
        <p:nvGrpSpPr>
          <p:cNvPr id="6" name="#if context_points"/>
          <p:cNvGrpSpPr/>
          <p:nvPr/>
        </p:nvGrpSpPr>
        <p:grpSpPr>
          <a:xfrm>
            <a:off x="548640" y="1783080"/>
            <a:ext cx="3515258" cy="4315968"/>
            <a:chOff x="548640" y="1783080"/>
            <a:chExt cx="3515258" cy="4315968"/>
          </a:xfrm>
        </p:grpSpPr>
        <p:sp>
          <p:nvSpPr>
            <p:cNvPr id="7" name="Rectangle 6"/>
            <p:cNvSpPr/>
            <p:nvPr/>
          </p:nvSpPr>
          <p:spPr>
            <a:xfrm>
              <a:off x="548640" y="1783080"/>
              <a:ext cx="3515258" cy="4315968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48640" y="1783080"/>
              <a:ext cx="3515258" cy="54864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04672" y="2039112"/>
              <a:ext cx="3003194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The context</a:t>
              </a:r>
            </a:p>
          </p:txBody>
        </p:sp>
        <p:sp>
          <p:nvSpPr>
            <p:cNvPr id="10" name="TAG_CONTEXT_POINTS_BLOCK"/>
            <p:cNvSpPr txBox="1"/>
            <p:nvPr/>
          </p:nvSpPr>
          <p:spPr>
            <a:xfrm>
              <a:off x="804672" y="2386584"/>
              <a:ext cx="3003194" cy="349300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164592" indent="-164592">
                <a:lnSpc>
                  <a:spcPct val="105000"/>
                </a:lnSpc>
                <a:spcAft>
                  <a:spcPts val="800"/>
                </a:spcAft>
                <a:buClr>
                  <a:srgbClr val="5F6B77"/>
                </a:buClr>
                <a:buChar char="•"/>
              </a:pPr>
              <a:r>
                <a:rPr sz="12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Family-owned precision engineering group, £310m revenue, 1,900 people across the UK and Germany</a:t>
              </a:r>
            </a:p>
            <a:p>
              <a:pPr algn="l" marL="164592" indent="-164592">
                <a:lnSpc>
                  <a:spcPct val="105000"/>
                </a:lnSpc>
                <a:spcAft>
                  <a:spcPts val="800"/>
                </a:spcAft>
                <a:buClr>
                  <a:srgbClr val="5F6B77"/>
                </a:buClr>
                <a:buChar char="•"/>
              </a:pPr>
              <a:r>
                <a:rPr sz="12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The founding family is stepping back from executive roles after 40 years</a:t>
              </a:r>
            </a:p>
            <a:p>
              <a:pPr algn="l" marL="164592" indent="-164592">
                <a:lnSpc>
                  <a:spcPct val="105000"/>
                </a:lnSpc>
                <a:spcAft>
                  <a:spcPts val="800"/>
                </a:spcAft>
                <a:buClr>
                  <a:srgbClr val="5F6B77"/>
                </a:buClr>
                <a:buChar char="•"/>
              </a:pPr>
              <a:r>
                <a:rPr sz="12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A new independent Chair joined in May 2026 to lead the transition</a:t>
              </a:r>
            </a:p>
            <a:p>
              <a:pPr algn="l" marL="164592" indent="-164592">
                <a:lnSpc>
                  <a:spcPct val="105000"/>
                </a:lnSpc>
                <a:spcAft>
                  <a:spcPts val="800"/>
                </a:spcAft>
                <a:buClr>
                  <a:srgbClr val="5F6B77"/>
                </a:buClr>
                <a:buChar char="•"/>
              </a:pPr>
              <a:r>
                <a:rPr sz="12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Aerospace and defence demand is strong; the automotive division is under margin pressure</a:t>
              </a:r>
            </a:p>
          </p:txBody>
        </p:sp>
      </p:grpSp>
      <p:grpSp>
        <p:nvGrpSpPr>
          <p:cNvPr id="11" name="#if brief_points"/>
          <p:cNvGrpSpPr/>
          <p:nvPr/>
        </p:nvGrpSpPr>
        <p:grpSpPr>
          <a:xfrm>
            <a:off x="4338218" y="1783080"/>
            <a:ext cx="3515258" cy="4315968"/>
            <a:chOff x="4338218" y="1783080"/>
            <a:chExt cx="3515258" cy="4315968"/>
          </a:xfrm>
        </p:grpSpPr>
        <p:sp>
          <p:nvSpPr>
            <p:cNvPr id="12" name="Rectangle 11"/>
            <p:cNvSpPr/>
            <p:nvPr/>
          </p:nvSpPr>
          <p:spPr>
            <a:xfrm>
              <a:off x="4338218" y="1783080"/>
              <a:ext cx="3515258" cy="4315968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338218" y="1783080"/>
              <a:ext cx="3515258" cy="54864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594250" y="2039112"/>
              <a:ext cx="3003194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The brief</a:t>
              </a:r>
            </a:p>
          </p:txBody>
        </p:sp>
        <p:sp>
          <p:nvSpPr>
            <p:cNvPr id="15" name="TAG_BRIEF_POINTS_BLOCK"/>
            <p:cNvSpPr txBox="1"/>
            <p:nvPr/>
          </p:nvSpPr>
          <p:spPr>
            <a:xfrm>
              <a:off x="4594250" y="2386584"/>
              <a:ext cx="3003194" cy="349300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164592" indent="-164592">
                <a:lnSpc>
                  <a:spcPct val="105000"/>
                </a:lnSpc>
                <a:spcAft>
                  <a:spcPts val="800"/>
                </a:spcAft>
                <a:buClr>
                  <a:srgbClr val="5F6B77"/>
                </a:buClr>
                <a:buChar char="•"/>
              </a:pPr>
              <a:r>
                <a:rPr sz="12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Appoint the first CEO from outside the family</a:t>
              </a:r>
            </a:p>
            <a:p>
              <a:pPr algn="l" marL="164592" indent="-164592">
                <a:lnSpc>
                  <a:spcPct val="105000"/>
                </a:lnSpc>
                <a:spcAft>
                  <a:spcPts val="800"/>
                </a:spcAft>
                <a:buClr>
                  <a:srgbClr val="5F6B77"/>
                </a:buClr>
                <a:buChar char="•"/>
              </a:pPr>
              <a:r>
                <a:rPr sz="12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A proven leader of an engineering or industrial business of £200m+ revenue</a:t>
              </a:r>
            </a:p>
            <a:p>
              <a:pPr algn="l" marL="164592" indent="-164592">
                <a:lnSpc>
                  <a:spcPct val="105000"/>
                </a:lnSpc>
                <a:spcAft>
                  <a:spcPts val="800"/>
                </a:spcAft>
                <a:buClr>
                  <a:srgbClr val="5F6B77"/>
                </a:buClr>
                <a:buChar char="•"/>
              </a:pPr>
              <a:r>
                <a:rPr sz="12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Experience of transition to professional ownership and board governance</a:t>
              </a:r>
            </a:p>
            <a:p>
              <a:pPr algn="l" marL="164592" indent="-164592">
                <a:lnSpc>
                  <a:spcPct val="105000"/>
                </a:lnSpc>
                <a:spcAft>
                  <a:spcPts val="800"/>
                </a:spcAft>
                <a:buClr>
                  <a:srgbClr val="5F6B77"/>
                </a:buClr>
                <a:buChar char="•"/>
              </a:pPr>
              <a:r>
                <a:rPr sz="12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Based at the Coventry headquarters, with regular travel to Stuttgart</a:t>
              </a:r>
            </a:p>
          </p:txBody>
        </p:sp>
      </p:grpSp>
      <p:grpSp>
        <p:nvGrpSpPr>
          <p:cNvPr id="16" name="#if success_points"/>
          <p:cNvGrpSpPr/>
          <p:nvPr/>
        </p:nvGrpSpPr>
        <p:grpSpPr>
          <a:xfrm>
            <a:off x="8127796" y="1783080"/>
            <a:ext cx="3515258" cy="4315968"/>
            <a:chOff x="8127796" y="1783080"/>
            <a:chExt cx="3515258" cy="4315968"/>
          </a:xfrm>
        </p:grpSpPr>
        <p:sp>
          <p:nvSpPr>
            <p:cNvPr id="17" name="Rectangle 16"/>
            <p:cNvSpPr/>
            <p:nvPr/>
          </p:nvSpPr>
          <p:spPr>
            <a:xfrm>
              <a:off x="8127796" y="1783080"/>
              <a:ext cx="3515258" cy="4315968"/>
            </a:xfrm>
            <a:prstGeom prst="rect">
              <a:avLst/>
            </a:prstGeom>
            <a:solidFill>
              <a:srgbClr val="F2F3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127796" y="1783080"/>
              <a:ext cx="3515258" cy="54864"/>
            </a:xfrm>
            <a:prstGeom prst="rect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383828" y="2039112"/>
              <a:ext cx="3003194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What success looks like</a:t>
              </a:r>
            </a:p>
          </p:txBody>
        </p:sp>
        <p:sp>
          <p:nvSpPr>
            <p:cNvPr id="20" name="TAG_SUCCESS_POINTS_BLOCK"/>
            <p:cNvSpPr txBox="1"/>
            <p:nvPr/>
          </p:nvSpPr>
          <p:spPr>
            <a:xfrm>
              <a:off x="8383828" y="2386584"/>
              <a:ext cx="3003194" cy="349300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164592" indent="-164592">
                <a:lnSpc>
                  <a:spcPct val="105000"/>
                </a:lnSpc>
                <a:spcAft>
                  <a:spcPts val="800"/>
                </a:spcAft>
                <a:buClr>
                  <a:srgbClr val="5F6B77"/>
                </a:buClr>
                <a:buChar char="•"/>
              </a:pPr>
              <a:r>
                <a:rPr sz="12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A CEO in post by March 2027, with a smooth handover from the family</a:t>
              </a:r>
            </a:p>
            <a:p>
              <a:pPr algn="l" marL="164592" indent="-164592">
                <a:lnSpc>
                  <a:spcPct val="105000"/>
                </a:lnSpc>
                <a:spcAft>
                  <a:spcPts val="800"/>
                </a:spcAft>
                <a:buClr>
                  <a:srgbClr val="5F6B77"/>
                </a:buClr>
                <a:buChar char="•"/>
              </a:pPr>
              <a:r>
                <a:rPr sz="12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A three-year plan agreed by the board within the first six months</a:t>
              </a:r>
            </a:p>
            <a:p>
              <a:pPr algn="l" marL="164592" indent="-164592">
                <a:lnSpc>
                  <a:spcPct val="105000"/>
                </a:lnSpc>
                <a:spcAft>
                  <a:spcPts val="800"/>
                </a:spcAft>
                <a:buClr>
                  <a:srgbClr val="5F6B77"/>
                </a:buClr>
                <a:buChar char="•"/>
              </a:pPr>
              <a:r>
                <a:rPr sz="12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The senior team retained and strengthened through the transition</a:t>
              </a:r>
            </a:p>
          </p:txBody>
        </p:sp>
      </p:grpSp>
      <p:sp>
        <p:nvSpPr>
          <p:cNvPr id="21" name="Rectangle 20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Drawn from our briefing conversations and the documents you shared  ·  Template by Formatix.AI — formatix.ai/templates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CLIENT_COMPANY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Proposal  ·  Fenwright &amp; Cole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Our approach and timetable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How the search will run</a:t>
            </a:r>
          </a:p>
        </p:txBody>
      </p:sp>
      <p:grpSp>
        <p:nvGrpSpPr>
          <p:cNvPr id="6" name="#if phases.0"/>
          <p:cNvGrpSpPr/>
          <p:nvPr/>
        </p:nvGrpSpPr>
        <p:grpSpPr>
          <a:xfrm>
            <a:off x="548640" y="1874519"/>
            <a:ext cx="1864309" cy="2962656"/>
            <a:chOff x="548640" y="1874519"/>
            <a:chExt cx="1864309" cy="2962656"/>
          </a:xfrm>
        </p:grpSpPr>
        <p:sp>
          <p:nvSpPr>
            <p:cNvPr id="7" name="Pentagon 6"/>
            <p:cNvSpPr/>
            <p:nvPr/>
          </p:nvSpPr>
          <p:spPr>
            <a:xfrm>
              <a:off x="548640" y="1874519"/>
              <a:ext cx="1864309" cy="868680"/>
            </a:xfrm>
            <a:prstGeom prst="homePlate">
              <a:avLst>
                <a:gd name="adj" fmla="val 30000"/>
              </a:avLst>
            </a:prstGeom>
            <a:solidFill>
              <a:srgbClr val="D5D6D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13232" y="2002535"/>
              <a:ext cx="1315669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spc="10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01</a:t>
              </a:r>
            </a:p>
          </p:txBody>
        </p:sp>
        <p:sp>
          <p:nvSpPr>
            <p:cNvPr id="9" name="TAG_PHASES.0.NAME"/>
            <p:cNvSpPr txBox="1"/>
            <p:nvPr/>
          </p:nvSpPr>
          <p:spPr>
            <a:xfrm>
              <a:off x="713232" y="2221991"/>
              <a:ext cx="1315669" cy="420624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13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Briefing</a:t>
              </a:r>
            </a:p>
          </p:txBody>
        </p:sp>
        <p:sp>
          <p:nvSpPr>
            <p:cNvPr id="10" name="TAG_PHASES.0.WEEKS"/>
            <p:cNvSpPr txBox="1"/>
            <p:nvPr/>
          </p:nvSpPr>
          <p:spPr>
            <a:xfrm>
              <a:off x="548640" y="2926079"/>
              <a:ext cx="1727149" cy="23774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0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Week 1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48640" y="3218687"/>
              <a:ext cx="1635709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2" name="TAG_PHASES.0.DESCRIPTION"/>
            <p:cNvSpPr txBox="1"/>
            <p:nvPr/>
          </p:nvSpPr>
          <p:spPr>
            <a:xfrm>
              <a:off x="548640" y="3328415"/>
              <a:ext cx="1681429" cy="150876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Meetings with the Chair, the family shareholders and the executive team to agree the brief and the candidate profile.</a:t>
              </a:r>
            </a:p>
          </p:txBody>
        </p:sp>
      </p:grpSp>
      <p:grpSp>
        <p:nvGrpSpPr>
          <p:cNvPr id="13" name="#if phases.1"/>
          <p:cNvGrpSpPr/>
          <p:nvPr/>
        </p:nvGrpSpPr>
        <p:grpSpPr>
          <a:xfrm>
            <a:off x="2412949" y="1874519"/>
            <a:ext cx="1864309" cy="2962656"/>
            <a:chOff x="2412949" y="1874519"/>
            <a:chExt cx="1864309" cy="2962656"/>
          </a:xfrm>
        </p:grpSpPr>
        <p:sp>
          <p:nvSpPr>
            <p:cNvPr id="14" name="Chevron 13"/>
            <p:cNvSpPr/>
            <p:nvPr/>
          </p:nvSpPr>
          <p:spPr>
            <a:xfrm>
              <a:off x="2412949" y="1874519"/>
              <a:ext cx="1864309" cy="868680"/>
            </a:xfrm>
            <a:prstGeom prst="chevron">
              <a:avLst>
                <a:gd name="adj" fmla="val 30000"/>
              </a:avLst>
            </a:prstGeom>
            <a:solidFill>
              <a:srgbClr val="B4B6B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723845" y="2002535"/>
              <a:ext cx="1315669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spc="10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02</a:t>
              </a:r>
            </a:p>
          </p:txBody>
        </p:sp>
        <p:sp>
          <p:nvSpPr>
            <p:cNvPr id="16" name="TAG_PHASES.1.NAME"/>
            <p:cNvSpPr txBox="1"/>
            <p:nvPr/>
          </p:nvSpPr>
          <p:spPr>
            <a:xfrm>
              <a:off x="2723845" y="2221991"/>
              <a:ext cx="1315669" cy="420624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1300" b="1" i="0">
                  <a:solidFill>
                    <a:srgbClr val="2E3338"/>
                  </a:solidFill>
                  <a:latin typeface="Calibri"/>
                  <a:ea typeface="Calibri"/>
                  <a:cs typeface="Calibri"/>
                </a:rPr>
                <a:t>Research &amp; mapping</a:t>
              </a:r>
            </a:p>
          </p:txBody>
        </p:sp>
        <p:sp>
          <p:nvSpPr>
            <p:cNvPr id="17" name="TAG_PHASES.1.WEEKS"/>
            <p:cNvSpPr txBox="1"/>
            <p:nvPr/>
          </p:nvSpPr>
          <p:spPr>
            <a:xfrm>
              <a:off x="2412949" y="2926079"/>
              <a:ext cx="1727149" cy="23774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0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Weeks 1–3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412949" y="3218687"/>
              <a:ext cx="1635709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9" name="TAG_PHASES.1.DESCRIPTION"/>
            <p:cNvSpPr txBox="1"/>
            <p:nvPr/>
          </p:nvSpPr>
          <p:spPr>
            <a:xfrm>
              <a:off x="2412949" y="3328415"/>
              <a:ext cx="1681429" cy="150876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A map of UK and European engineering leaders; the long list agreed with you in week 3.</a:t>
              </a:r>
            </a:p>
          </p:txBody>
        </p:sp>
      </p:grpSp>
      <p:grpSp>
        <p:nvGrpSpPr>
          <p:cNvPr id="20" name="#if phases.2"/>
          <p:cNvGrpSpPr/>
          <p:nvPr/>
        </p:nvGrpSpPr>
        <p:grpSpPr>
          <a:xfrm>
            <a:off x="4277258" y="1874519"/>
            <a:ext cx="1864309" cy="2962656"/>
            <a:chOff x="4277258" y="1874519"/>
            <a:chExt cx="1864309" cy="2962656"/>
          </a:xfrm>
        </p:grpSpPr>
        <p:sp>
          <p:nvSpPr>
            <p:cNvPr id="21" name="Chevron 20"/>
            <p:cNvSpPr/>
            <p:nvPr/>
          </p:nvSpPr>
          <p:spPr>
            <a:xfrm>
              <a:off x="4277258" y="1874519"/>
              <a:ext cx="1864309" cy="868680"/>
            </a:xfrm>
            <a:prstGeom prst="chevron">
              <a:avLst>
                <a:gd name="adj" fmla="val 30000"/>
              </a:avLst>
            </a:prstGeom>
            <a:solidFill>
              <a:srgbClr val="9295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588154" y="2002535"/>
              <a:ext cx="1315669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spc="100">
                  <a:solidFill>
                    <a:srgbClr val="292E32"/>
                  </a:solidFill>
                  <a:latin typeface="Calibri"/>
                  <a:ea typeface="Calibri"/>
                  <a:cs typeface="Calibri"/>
                </a:rPr>
                <a:t>03</a:t>
              </a:r>
            </a:p>
          </p:txBody>
        </p:sp>
        <p:sp>
          <p:nvSpPr>
            <p:cNvPr id="23" name="TAG_PHASES.2.NAME"/>
            <p:cNvSpPr txBox="1"/>
            <p:nvPr/>
          </p:nvSpPr>
          <p:spPr>
            <a:xfrm>
              <a:off x="4588154" y="2221991"/>
              <a:ext cx="1315669" cy="420624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1300" b="1" i="0">
                  <a:solidFill>
                    <a:srgbClr val="292E32"/>
                  </a:solidFill>
                  <a:latin typeface="Calibri"/>
                  <a:ea typeface="Calibri"/>
                  <a:cs typeface="Calibri"/>
                </a:rPr>
                <a:t>Approach</a:t>
              </a:r>
            </a:p>
          </p:txBody>
        </p:sp>
        <p:sp>
          <p:nvSpPr>
            <p:cNvPr id="24" name="TAG_PHASES.2.WEEKS"/>
            <p:cNvSpPr txBox="1"/>
            <p:nvPr/>
          </p:nvSpPr>
          <p:spPr>
            <a:xfrm>
              <a:off x="4277258" y="2926079"/>
              <a:ext cx="1727149" cy="23774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0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Weeks 3–6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277258" y="3218687"/>
              <a:ext cx="1635709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6" name="TAG_PHASES.2.DESCRIPTION"/>
            <p:cNvSpPr txBox="1"/>
            <p:nvPr/>
          </p:nvSpPr>
          <p:spPr>
            <a:xfrm>
              <a:off x="4277258" y="3328415"/>
              <a:ext cx="1681429" cy="150876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Confidential approaches and first interviews by the partner leading the search.</a:t>
              </a:r>
            </a:p>
          </p:txBody>
        </p:sp>
      </p:grpSp>
      <p:grpSp>
        <p:nvGrpSpPr>
          <p:cNvPr id="27" name="#if phases.3"/>
          <p:cNvGrpSpPr/>
          <p:nvPr/>
        </p:nvGrpSpPr>
        <p:grpSpPr>
          <a:xfrm>
            <a:off x="6141567" y="1874519"/>
            <a:ext cx="1864309" cy="2962656"/>
            <a:chOff x="6141567" y="1874519"/>
            <a:chExt cx="1864309" cy="2962656"/>
          </a:xfrm>
        </p:grpSpPr>
        <p:sp>
          <p:nvSpPr>
            <p:cNvPr id="28" name="Chevron 27"/>
            <p:cNvSpPr/>
            <p:nvPr/>
          </p:nvSpPr>
          <p:spPr>
            <a:xfrm>
              <a:off x="6141567" y="1874519"/>
              <a:ext cx="1864309" cy="868680"/>
            </a:xfrm>
            <a:prstGeom prst="chevron">
              <a:avLst>
                <a:gd name="adj" fmla="val 30000"/>
              </a:avLst>
            </a:prstGeom>
            <a:solidFill>
              <a:srgbClr val="71747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452463" y="2002535"/>
              <a:ext cx="1315669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spc="10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04</a:t>
              </a:r>
            </a:p>
          </p:txBody>
        </p:sp>
        <p:sp>
          <p:nvSpPr>
            <p:cNvPr id="30" name="TAG_PHASES.3.NAME"/>
            <p:cNvSpPr txBox="1"/>
            <p:nvPr/>
          </p:nvSpPr>
          <p:spPr>
            <a:xfrm>
              <a:off x="6452463" y="2221991"/>
              <a:ext cx="1315669" cy="420624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1300" b="1" i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Assessment</a:t>
              </a:r>
            </a:p>
          </p:txBody>
        </p:sp>
        <p:sp>
          <p:nvSpPr>
            <p:cNvPr id="31" name="TAG_PHASES.3.WEEKS"/>
            <p:cNvSpPr txBox="1"/>
            <p:nvPr/>
          </p:nvSpPr>
          <p:spPr>
            <a:xfrm>
              <a:off x="6141567" y="2926079"/>
              <a:ext cx="1727149" cy="23774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0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Weeks 6–8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141567" y="3218687"/>
              <a:ext cx="1635709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3" name="TAG_PHASES.3.DESCRIPTION"/>
            <p:cNvSpPr txBox="1"/>
            <p:nvPr/>
          </p:nvSpPr>
          <p:spPr>
            <a:xfrm>
              <a:off x="6141567" y="3328415"/>
              <a:ext cx="1681429" cy="150876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In-depth interviews, a leadership assessment and early referencing of the strongest candidates.</a:t>
              </a:r>
            </a:p>
          </p:txBody>
        </p:sp>
      </p:grpSp>
      <p:grpSp>
        <p:nvGrpSpPr>
          <p:cNvPr id="34" name="#if phases.4"/>
          <p:cNvGrpSpPr/>
          <p:nvPr/>
        </p:nvGrpSpPr>
        <p:grpSpPr>
          <a:xfrm>
            <a:off x="8005876" y="1874519"/>
            <a:ext cx="1864309" cy="2962656"/>
            <a:chOff x="8005876" y="1874519"/>
            <a:chExt cx="1864309" cy="2962656"/>
          </a:xfrm>
        </p:grpSpPr>
        <p:sp>
          <p:nvSpPr>
            <p:cNvPr id="35" name="Chevron 34"/>
            <p:cNvSpPr/>
            <p:nvPr/>
          </p:nvSpPr>
          <p:spPr>
            <a:xfrm>
              <a:off x="8005876" y="1874519"/>
              <a:ext cx="1864309" cy="868680"/>
            </a:xfrm>
            <a:prstGeom prst="chevron">
              <a:avLst>
                <a:gd name="adj" fmla="val 30000"/>
              </a:avLst>
            </a:prstGeom>
            <a:solidFill>
              <a:srgbClr val="4F545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316772" y="2002535"/>
              <a:ext cx="1315669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spc="10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05</a:t>
              </a:r>
            </a:p>
          </p:txBody>
        </p:sp>
        <p:sp>
          <p:nvSpPr>
            <p:cNvPr id="37" name="TAG_PHASES.4.NAME"/>
            <p:cNvSpPr txBox="1"/>
            <p:nvPr/>
          </p:nvSpPr>
          <p:spPr>
            <a:xfrm>
              <a:off x="8316772" y="2221991"/>
              <a:ext cx="1315669" cy="420624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1300" b="1" i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Shortlist</a:t>
              </a:r>
            </a:p>
          </p:txBody>
        </p:sp>
        <p:sp>
          <p:nvSpPr>
            <p:cNvPr id="38" name="TAG_PHASES.4.WEEKS"/>
            <p:cNvSpPr txBox="1"/>
            <p:nvPr/>
          </p:nvSpPr>
          <p:spPr>
            <a:xfrm>
              <a:off x="8005876" y="2926079"/>
              <a:ext cx="1727149" cy="23774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0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Week 8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8005876" y="3218687"/>
              <a:ext cx="1635709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40" name="TAG_PHASES.4.DESCRIPTION"/>
            <p:cNvSpPr txBox="1"/>
            <p:nvPr/>
          </p:nvSpPr>
          <p:spPr>
            <a:xfrm>
              <a:off x="8005876" y="3328415"/>
              <a:ext cx="1681429" cy="150876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A shortlist of four to six candidates presented in writing and in person.</a:t>
              </a:r>
            </a:p>
          </p:txBody>
        </p:sp>
      </p:grpSp>
      <p:grpSp>
        <p:nvGrpSpPr>
          <p:cNvPr id="41" name="#if phases.5"/>
          <p:cNvGrpSpPr/>
          <p:nvPr/>
        </p:nvGrpSpPr>
        <p:grpSpPr>
          <a:xfrm>
            <a:off x="9870185" y="1874519"/>
            <a:ext cx="1772869" cy="2962656"/>
            <a:chOff x="9870185" y="1874519"/>
            <a:chExt cx="1772869" cy="2962656"/>
          </a:xfrm>
        </p:grpSpPr>
        <p:sp>
          <p:nvSpPr>
            <p:cNvPr id="42" name="Chevron 41"/>
            <p:cNvSpPr/>
            <p:nvPr/>
          </p:nvSpPr>
          <p:spPr>
            <a:xfrm>
              <a:off x="9870185" y="1874519"/>
              <a:ext cx="1772869" cy="868680"/>
            </a:xfrm>
            <a:prstGeom prst="chevron">
              <a:avLst>
                <a:gd name="adj" fmla="val 30000"/>
              </a:avLst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0181081" y="2002535"/>
              <a:ext cx="1315669" cy="20116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spc="10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06</a:t>
              </a:r>
            </a:p>
          </p:txBody>
        </p:sp>
        <p:sp>
          <p:nvSpPr>
            <p:cNvPr id="44" name="TAG_PHASES.5.NAME"/>
            <p:cNvSpPr txBox="1"/>
            <p:nvPr/>
          </p:nvSpPr>
          <p:spPr>
            <a:xfrm>
              <a:off x="10181081" y="2221991"/>
              <a:ext cx="1315669" cy="420624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1300" b="1" i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Appointment</a:t>
              </a:r>
            </a:p>
          </p:txBody>
        </p:sp>
        <p:sp>
          <p:nvSpPr>
            <p:cNvPr id="45" name="TAG_PHASES.5.WEEKS"/>
            <p:cNvSpPr txBox="1"/>
            <p:nvPr/>
          </p:nvSpPr>
          <p:spPr>
            <a:xfrm>
              <a:off x="9870185" y="2926079"/>
              <a:ext cx="1727149" cy="23774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0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Weeks 9–14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9870185" y="3218687"/>
              <a:ext cx="1635709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47" name="TAG_PHASES.5.DESCRIPTION"/>
            <p:cNvSpPr txBox="1"/>
            <p:nvPr/>
          </p:nvSpPr>
          <p:spPr>
            <a:xfrm>
              <a:off x="9870185" y="3328415"/>
              <a:ext cx="1681429" cy="150876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Client interviews, final references, offer negotiation and support through resignation.</a:t>
              </a:r>
            </a:p>
          </p:txBody>
        </p:sp>
      </p:grpSp>
      <p:grpSp>
        <p:nvGrpSpPr>
          <p:cNvPr id="48" name="#if timetable_note"/>
          <p:cNvGrpSpPr/>
          <p:nvPr/>
        </p:nvGrpSpPr>
        <p:grpSpPr>
          <a:xfrm>
            <a:off x="548640" y="5029200"/>
            <a:ext cx="11094415" cy="914400"/>
            <a:chOff x="548640" y="5029200"/>
            <a:chExt cx="11094415" cy="914400"/>
          </a:xfrm>
        </p:grpSpPr>
        <p:sp>
          <p:nvSpPr>
            <p:cNvPr id="49" name="Rectangle 48"/>
            <p:cNvSpPr/>
            <p:nvPr/>
          </p:nvSpPr>
          <p:spPr>
            <a:xfrm>
              <a:off x="548640" y="5029200"/>
              <a:ext cx="11094415" cy="91440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548640" y="5029200"/>
              <a:ext cx="54864" cy="91440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822960" y="5138928"/>
              <a:ext cx="3657600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Timetable</a:t>
              </a:r>
            </a:p>
          </p:txBody>
        </p:sp>
        <p:sp>
          <p:nvSpPr>
            <p:cNvPr id="52" name="TAG_TIMETABLE_NOTE"/>
            <p:cNvSpPr txBox="1"/>
            <p:nvPr/>
          </p:nvSpPr>
          <p:spPr>
            <a:xfrm>
              <a:off x="822960" y="5376672"/>
              <a:ext cx="10545775" cy="47548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1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Shortlist presented in week 8 and a preferred candidate by week 12, allowing for a three to six-month notice period ahead of a March 2027 start.</a:t>
              </a:r>
            </a:p>
          </p:txBody>
        </p:sp>
      </p:grpSp>
      <p:sp>
        <p:nvSpPr>
          <p:cNvPr id="53" name="Rectangle 52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Weeks are counted from the signed engagement letter  ·  Template by Formatix.AI — formatix.ai/templates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CLIENT_COMPANY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Proposal  ·  Fenwright &amp; Cole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The team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Who will run your search</a:t>
            </a:r>
          </a:p>
        </p:txBody>
      </p:sp>
      <p:grpSp>
        <p:nvGrpSpPr>
          <p:cNvPr id="6" name="#if team.0"/>
          <p:cNvGrpSpPr/>
          <p:nvPr/>
        </p:nvGrpSpPr>
        <p:grpSpPr>
          <a:xfrm>
            <a:off x="548640" y="1783080"/>
            <a:ext cx="3515258" cy="1783080"/>
            <a:chOff x="548640" y="1783080"/>
            <a:chExt cx="3515258" cy="1783080"/>
          </a:xfrm>
        </p:grpSpPr>
        <p:sp>
          <p:nvSpPr>
            <p:cNvPr id="7" name="Rectangle 6"/>
            <p:cNvSpPr/>
            <p:nvPr/>
          </p:nvSpPr>
          <p:spPr>
            <a:xfrm>
              <a:off x="548640" y="1783080"/>
              <a:ext cx="3515258" cy="17830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48640" y="1783080"/>
              <a:ext cx="3515258" cy="54864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9" name="TAG_TEAM.0.INITIALS"/>
            <p:cNvSpPr/>
            <p:nvPr/>
          </p:nvSpPr>
          <p:spPr>
            <a:xfrm>
              <a:off x="777240" y="2057400"/>
              <a:ext cx="731520" cy="731520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5F6B7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  <a:r>
                <a:rPr sz="18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HL</a:t>
              </a:r>
            </a:p>
          </p:txBody>
        </p:sp>
        <p:sp>
          <p:nvSpPr>
            <p:cNvPr id="10" name="TAG_TEAM.0.NAME"/>
            <p:cNvSpPr txBox="1"/>
            <p:nvPr/>
          </p:nvSpPr>
          <p:spPr>
            <a:xfrm>
              <a:off x="1691640" y="2057400"/>
              <a:ext cx="2143658" cy="36576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6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Harriet Lowe</a:t>
              </a:r>
            </a:p>
          </p:txBody>
        </p:sp>
        <p:sp>
          <p:nvSpPr>
            <p:cNvPr id="11" name="TAG_TEAM.0.TITLE"/>
            <p:cNvSpPr txBox="1"/>
            <p:nvPr/>
          </p:nvSpPr>
          <p:spPr>
            <a:xfrm>
              <a:off x="1691640" y="2441448"/>
              <a:ext cx="2143658" cy="38404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10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Partner, Industrial Practice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77240" y="2916936"/>
              <a:ext cx="3058058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3" name="TAG_TEAM.0.CREDENTIAL"/>
            <p:cNvSpPr txBox="1"/>
            <p:nvPr/>
          </p:nvSpPr>
          <p:spPr>
            <a:xfrm>
              <a:off x="777240" y="3008376"/>
              <a:ext cx="3058058" cy="45720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0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Led 30+ CEO and divisional MD searches in engineering since 2014.</a:t>
              </a:r>
            </a:p>
          </p:txBody>
        </p:sp>
      </p:grpSp>
      <p:grpSp>
        <p:nvGrpSpPr>
          <p:cNvPr id="14" name="#if team.1"/>
          <p:cNvGrpSpPr/>
          <p:nvPr/>
        </p:nvGrpSpPr>
        <p:grpSpPr>
          <a:xfrm>
            <a:off x="4338218" y="1783080"/>
            <a:ext cx="3515258" cy="1783080"/>
            <a:chOff x="4338218" y="1783080"/>
            <a:chExt cx="3515258" cy="1783080"/>
          </a:xfrm>
        </p:grpSpPr>
        <p:sp>
          <p:nvSpPr>
            <p:cNvPr id="15" name="Rectangle 14"/>
            <p:cNvSpPr/>
            <p:nvPr/>
          </p:nvSpPr>
          <p:spPr>
            <a:xfrm>
              <a:off x="4338218" y="1783080"/>
              <a:ext cx="3515258" cy="17830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338218" y="1783080"/>
              <a:ext cx="3515258" cy="54864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7" name="TAG_TEAM.1.INITIALS"/>
            <p:cNvSpPr/>
            <p:nvPr/>
          </p:nvSpPr>
          <p:spPr>
            <a:xfrm>
              <a:off x="4566818" y="2057400"/>
              <a:ext cx="731520" cy="731520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5F6B7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  <a:r>
                <a:rPr sz="18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TB</a:t>
              </a:r>
            </a:p>
          </p:txBody>
        </p:sp>
        <p:sp>
          <p:nvSpPr>
            <p:cNvPr id="18" name="TAG_TEAM.1.NAME"/>
            <p:cNvSpPr txBox="1"/>
            <p:nvPr/>
          </p:nvSpPr>
          <p:spPr>
            <a:xfrm>
              <a:off x="5481218" y="2057400"/>
              <a:ext cx="2143658" cy="36576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6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Tobias Brandt</a:t>
              </a:r>
            </a:p>
          </p:txBody>
        </p:sp>
        <p:sp>
          <p:nvSpPr>
            <p:cNvPr id="19" name="TAG_TEAM.1.TITLE"/>
            <p:cNvSpPr txBox="1"/>
            <p:nvPr/>
          </p:nvSpPr>
          <p:spPr>
            <a:xfrm>
              <a:off x="5481218" y="2441448"/>
              <a:ext cx="2143658" cy="38404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10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Principal, Stuttgart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566818" y="2916936"/>
              <a:ext cx="3058058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1" name="TAG_TEAM.1.CREDENTIAL"/>
            <p:cNvSpPr txBox="1"/>
            <p:nvPr/>
          </p:nvSpPr>
          <p:spPr>
            <a:xfrm>
              <a:off x="4566818" y="3008376"/>
              <a:ext cx="3058058" cy="45720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0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Covers the German Mittelstand; fluent in German and English.</a:t>
              </a:r>
            </a:p>
          </p:txBody>
        </p:sp>
      </p:grpSp>
      <p:grpSp>
        <p:nvGrpSpPr>
          <p:cNvPr id="22" name="#if team.2"/>
          <p:cNvGrpSpPr/>
          <p:nvPr/>
        </p:nvGrpSpPr>
        <p:grpSpPr>
          <a:xfrm>
            <a:off x="8127796" y="1783080"/>
            <a:ext cx="3515258" cy="1783080"/>
            <a:chOff x="8127796" y="1783080"/>
            <a:chExt cx="3515258" cy="1783080"/>
          </a:xfrm>
        </p:grpSpPr>
        <p:sp>
          <p:nvSpPr>
            <p:cNvPr id="23" name="Rectangle 22"/>
            <p:cNvSpPr/>
            <p:nvPr/>
          </p:nvSpPr>
          <p:spPr>
            <a:xfrm>
              <a:off x="8127796" y="1783080"/>
              <a:ext cx="3515258" cy="17830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127796" y="1783080"/>
              <a:ext cx="3515258" cy="54864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5" name="TAG_TEAM.2.INITIALS"/>
            <p:cNvSpPr/>
            <p:nvPr/>
          </p:nvSpPr>
          <p:spPr>
            <a:xfrm>
              <a:off x="8356396" y="2057400"/>
              <a:ext cx="731520" cy="731520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5F6B7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  <a:r>
                <a:rPr sz="18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NO</a:t>
              </a:r>
            </a:p>
          </p:txBody>
        </p:sp>
        <p:sp>
          <p:nvSpPr>
            <p:cNvPr id="26" name="TAG_TEAM.2.NAME"/>
            <p:cNvSpPr txBox="1"/>
            <p:nvPr/>
          </p:nvSpPr>
          <p:spPr>
            <a:xfrm>
              <a:off x="9270796" y="2057400"/>
              <a:ext cx="2143658" cy="36576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6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Nadia Osei</a:t>
              </a:r>
            </a:p>
          </p:txBody>
        </p:sp>
        <p:sp>
          <p:nvSpPr>
            <p:cNvPr id="27" name="TAG_TEAM.2.TITLE"/>
            <p:cNvSpPr txBox="1"/>
            <p:nvPr/>
          </p:nvSpPr>
          <p:spPr>
            <a:xfrm>
              <a:off x="9270796" y="2441448"/>
              <a:ext cx="2143658" cy="38404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10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Head of Research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356396" y="2916936"/>
              <a:ext cx="3058058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9" name="TAG_TEAM.2.CREDENTIAL"/>
            <p:cNvSpPr txBox="1"/>
            <p:nvPr/>
          </p:nvSpPr>
          <p:spPr>
            <a:xfrm>
              <a:off x="8356396" y="3008376"/>
              <a:ext cx="3058058" cy="45720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0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Builds the market map and manages the candidate process day to day.</a:t>
              </a:r>
            </a:p>
          </p:txBody>
        </p:sp>
      </p:grpSp>
      <p:sp>
        <p:nvSpPr>
          <p:cNvPr id="30" name="#if experience"/>
          <p:cNvSpPr txBox="1"/>
          <p:nvPr/>
        </p:nvSpPr>
        <p:spPr>
          <a:xfrm>
            <a:off x="548640" y="3840480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Relevant experience</a:t>
            </a:r>
          </a:p>
        </p:txBody>
      </p:sp>
      <p:graphicFrame>
        <p:nvGraphicFramePr>
          <p:cNvPr id="31" name="#if experience"/>
          <p:cNvGraphicFramePr>
            <a:graphicFrameLocks noGrp="1"/>
          </p:cNvGraphicFramePr>
          <p:nvPr/>
        </p:nvGraphicFramePr>
        <p:xfrm>
          <a:off x="548640" y="4114800"/>
          <a:ext cx="11094415" cy="621792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4023360"/>
                <a:gridCol w="4206240"/>
                <a:gridCol w="1280160"/>
                <a:gridCol w="1584655"/>
              </a:tblGrid>
              <a:tr h="310896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Assignment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Organisation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Year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Outcome</a:t>
                      </a:r>
                    </a:p>
                  </a:txBody>
                  <a:tcPr marL="73152" marR="73152" marT="54864" marB="54864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</a:tr>
              <a:tr h="310896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Chief Executive Officer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Family-owned aerospace components group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2025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Appointed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Chief Executive Officer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PE-backed industrial pumps business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2024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Appointed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Managing Director, Europe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Listed precision engineering group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2024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Appointed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Chief Operating Officer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Defence electronics manufacturer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2023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Appointed</a:t>
                      </a:r>
                    </a:p>
                  </a:txBody>
                  <a:tcPr marL="73152" marR="73152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2" name="Rectangle 31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Past clients are described, not named, where confidentiality applies  ·  Template by Formatix.AI — formatix.ai/templates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CLIENT_COMPANY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Proposal  ·  Fenwright &amp; Cole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Terms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Fees and terms</a:t>
            </a:r>
          </a:p>
        </p:txBody>
      </p:sp>
      <p:grpSp>
        <p:nvGrpSpPr>
          <p:cNvPr id="6" name="#if fee_basis"/>
          <p:cNvGrpSpPr/>
          <p:nvPr/>
        </p:nvGrpSpPr>
        <p:grpSpPr>
          <a:xfrm>
            <a:off x="548640" y="1783080"/>
            <a:ext cx="5410047" cy="1783080"/>
            <a:chOff x="548640" y="1783080"/>
            <a:chExt cx="5410047" cy="1783080"/>
          </a:xfrm>
        </p:grpSpPr>
        <p:sp>
          <p:nvSpPr>
            <p:cNvPr id="7" name="Rectangle 6"/>
            <p:cNvSpPr/>
            <p:nvPr/>
          </p:nvSpPr>
          <p:spPr>
            <a:xfrm>
              <a:off x="548640" y="1783080"/>
              <a:ext cx="5410047" cy="17830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48640" y="1783080"/>
              <a:ext cx="54864" cy="178308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41248" y="2020824"/>
              <a:ext cx="4861407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Fee basis</a:t>
              </a:r>
            </a:p>
          </p:txBody>
        </p:sp>
        <p:sp>
          <p:nvSpPr>
            <p:cNvPr id="10" name="TAG_FEE_BASIS"/>
            <p:cNvSpPr txBox="1"/>
            <p:nvPr/>
          </p:nvSpPr>
          <p:spPr>
            <a:xfrm>
              <a:off x="841248" y="2331720"/>
              <a:ext cx="4824831" cy="106984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2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One third of the appointed candidate's first-year guaranteed cash compensation (base salary and target bonus).</a:t>
              </a:r>
            </a:p>
          </p:txBody>
        </p:sp>
      </p:grpSp>
      <p:grpSp>
        <p:nvGrpSpPr>
          <p:cNvPr id="11" name="#if fee_schedule"/>
          <p:cNvGrpSpPr/>
          <p:nvPr/>
        </p:nvGrpSpPr>
        <p:grpSpPr>
          <a:xfrm>
            <a:off x="6233007" y="1783080"/>
            <a:ext cx="5410047" cy="1783080"/>
            <a:chOff x="6233007" y="1783080"/>
            <a:chExt cx="5410047" cy="1783080"/>
          </a:xfrm>
        </p:grpSpPr>
        <p:sp>
          <p:nvSpPr>
            <p:cNvPr id="12" name="Rectangle 11"/>
            <p:cNvSpPr/>
            <p:nvPr/>
          </p:nvSpPr>
          <p:spPr>
            <a:xfrm>
              <a:off x="6233007" y="1783080"/>
              <a:ext cx="5410047" cy="17830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233007" y="1783080"/>
              <a:ext cx="54864" cy="178308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525615" y="2020824"/>
              <a:ext cx="4861407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Payment</a:t>
              </a:r>
            </a:p>
          </p:txBody>
        </p:sp>
        <p:sp>
          <p:nvSpPr>
            <p:cNvPr id="15" name="TAG_FEE_SCHEDULE"/>
            <p:cNvSpPr txBox="1"/>
            <p:nvPr/>
          </p:nvSpPr>
          <p:spPr>
            <a:xfrm>
              <a:off x="6525615" y="2331720"/>
              <a:ext cx="4824831" cy="106984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2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Payable in three equal instalments: on engagement, on presentation of the shortlist, and on appointment.</a:t>
              </a:r>
            </a:p>
          </p:txBody>
        </p:sp>
      </p:grpSp>
      <p:grpSp>
        <p:nvGrpSpPr>
          <p:cNvPr id="16" name="#if expenses"/>
          <p:cNvGrpSpPr/>
          <p:nvPr/>
        </p:nvGrpSpPr>
        <p:grpSpPr>
          <a:xfrm>
            <a:off x="548640" y="3794760"/>
            <a:ext cx="5410047" cy="1783080"/>
            <a:chOff x="548640" y="3794760"/>
            <a:chExt cx="5410047" cy="1783080"/>
          </a:xfrm>
        </p:grpSpPr>
        <p:sp>
          <p:nvSpPr>
            <p:cNvPr id="17" name="Rectangle 16"/>
            <p:cNvSpPr/>
            <p:nvPr/>
          </p:nvSpPr>
          <p:spPr>
            <a:xfrm>
              <a:off x="548640" y="3794760"/>
              <a:ext cx="5410047" cy="17830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48640" y="3794760"/>
              <a:ext cx="54864" cy="178308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41248" y="4032504"/>
              <a:ext cx="4861407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Expenses</a:t>
              </a:r>
            </a:p>
          </p:txBody>
        </p:sp>
        <p:sp>
          <p:nvSpPr>
            <p:cNvPr id="20" name="TAG_EXPENSES"/>
            <p:cNvSpPr txBox="1"/>
            <p:nvPr/>
          </p:nvSpPr>
          <p:spPr>
            <a:xfrm>
              <a:off x="841248" y="4343400"/>
              <a:ext cx="4824831" cy="106984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2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Advertising and candidate travel are recharged at cost; general expenses are capped at 5% of the fee.</a:t>
              </a:r>
            </a:p>
          </p:txBody>
        </p:sp>
      </p:grpSp>
      <p:grpSp>
        <p:nvGrpSpPr>
          <p:cNvPr id="21" name="#if guarantee"/>
          <p:cNvGrpSpPr/>
          <p:nvPr/>
        </p:nvGrpSpPr>
        <p:grpSpPr>
          <a:xfrm>
            <a:off x="6233007" y="3794760"/>
            <a:ext cx="5410047" cy="1783080"/>
            <a:chOff x="6233007" y="3794760"/>
            <a:chExt cx="5410047" cy="1783080"/>
          </a:xfrm>
        </p:grpSpPr>
        <p:sp>
          <p:nvSpPr>
            <p:cNvPr id="22" name="Rectangle 21"/>
            <p:cNvSpPr/>
            <p:nvPr/>
          </p:nvSpPr>
          <p:spPr>
            <a:xfrm>
              <a:off x="6233007" y="3794760"/>
              <a:ext cx="5410047" cy="17830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233007" y="3794760"/>
              <a:ext cx="54864" cy="178308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525615" y="4032504"/>
              <a:ext cx="4861407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Guarantee</a:t>
              </a:r>
            </a:p>
          </p:txBody>
        </p:sp>
        <p:sp>
          <p:nvSpPr>
            <p:cNvPr id="25" name="TAG_GUARANTEE"/>
            <p:cNvSpPr txBox="1"/>
            <p:nvPr/>
          </p:nvSpPr>
          <p:spPr>
            <a:xfrm>
              <a:off x="6525615" y="4343400"/>
              <a:ext cx="4824831" cy="106984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2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If the appointed candidate leaves within 12 months, we will repeat the search once for no further fee.</a:t>
              </a:r>
            </a:p>
          </p:txBody>
        </p:sp>
      </p:grpSp>
      <p:sp>
        <p:nvSpPr>
          <p:cNvPr id="26" name="TAG_TERMS_NOTE"/>
          <p:cNvSpPr txBox="1"/>
          <p:nvPr/>
        </p:nvSpPr>
        <p:spPr>
          <a:xfrm>
            <a:off x="548640" y="5760720"/>
            <a:ext cx="1109441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All fees exclude VAT. This proposal is valid for 60 days from the date above.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Terms as proposed; the engagement letter governs  ·  Template by Formatix.AI — formatix.ai/templates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Client Proposal</dc:title>
  <dc:subject>Recruitment template</dc:subject>
  <dc:creator>Your Firm</dc:creator>
  <cp:keywords/>
  <dc:description>Example filled with a fictional candidate. Overwrite it with your own.</dc:description>
  <cp:lastModifiedBy>Your Firm</cp:lastModifiedBy>
  <cp:revision>1</cp:revision>
  <dcterms:created xsi:type="dcterms:W3CDTF">2013-01-27T09:14:16Z</dcterms:created>
  <dcterms:modified xsi:type="dcterms:W3CDTF">2013-01-27T09:15:58Z</dcterms:modified>
  <cp:category>Template</cp:category>
</cp:coreProperties>
</file>