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794760" cy="6858000"/>
          </a:xfrm>
          <a:prstGeom prst="rect">
            <a:avLst/>
          </a:prstGeom>
          <a:solidFill>
            <a:srgbClr val="2E3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pic>
        <p:nvPicPr>
          <p:cNvPr id="3" name="Picture 2" descr="your_logo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7200"/>
            <a:ext cx="1097280" cy="27432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986790" y="1169670"/>
            <a:ext cx="1821180" cy="1821180"/>
          </a:xfrm>
          <a:prstGeom prst="ellipse">
            <a:avLst/>
          </a:prstGeom>
          <a:solidFill>
            <a:srgbClr val="97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05840" y="1188720"/>
            <a:ext cx="1783080" cy="178308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3291840"/>
            <a:ext cx="2788920" cy="9525"/>
          </a:xfrm>
          <a:prstGeom prst="rect">
            <a:avLst/>
          </a:prstGeom>
          <a:solidFill>
            <a:srgbClr val="6266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8" name="TAG_A_KEY_FACTS.0.LABEL"/>
          <p:cNvSpPr txBox="1"/>
          <p:nvPr/>
        </p:nvSpPr>
        <p:spPr>
          <a:xfrm>
            <a:off x="502920" y="3474720"/>
            <a:ext cx="2788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 cap="all" spc="120">
                <a:solidFill>
                  <a:srgbClr val="979FA7"/>
                </a:solidFill>
                <a:latin typeface="Calibri"/>
                <a:ea typeface="Calibri"/>
                <a:cs typeface="Calibri"/>
              </a:rPr>
              <a:t>Location</a:t>
            </a:r>
          </a:p>
        </p:txBody>
      </p:sp>
      <p:sp>
        <p:nvSpPr>
          <p:cNvPr id="9" name="TAG_A_KEY_FACTS.0.VALUE"/>
          <p:cNvSpPr txBox="1"/>
          <p:nvPr/>
        </p:nvSpPr>
        <p:spPr>
          <a:xfrm>
            <a:off x="502920" y="3694176"/>
            <a:ext cx="2788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25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Amsterdam, Netherlands</a:t>
            </a:r>
          </a:p>
        </p:txBody>
      </p:sp>
      <p:sp>
        <p:nvSpPr>
          <p:cNvPr id="10" name="TAG_A_KEY_FACTS.1.LABEL"/>
          <p:cNvSpPr txBox="1"/>
          <p:nvPr/>
        </p:nvSpPr>
        <p:spPr>
          <a:xfrm>
            <a:off x="502920" y="4133088"/>
            <a:ext cx="2788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 cap="all" spc="120">
                <a:solidFill>
                  <a:srgbClr val="979FA7"/>
                </a:solidFill>
                <a:latin typeface="Calibri"/>
                <a:ea typeface="Calibri"/>
                <a:cs typeface="Calibri"/>
              </a:rPr>
              <a:t>Notice period</a:t>
            </a:r>
          </a:p>
        </p:txBody>
      </p:sp>
      <p:sp>
        <p:nvSpPr>
          <p:cNvPr id="11" name="TAG_A_KEY_FACTS.1.VALUE"/>
          <p:cNvSpPr txBox="1"/>
          <p:nvPr/>
        </p:nvSpPr>
        <p:spPr>
          <a:xfrm>
            <a:off x="502920" y="4352544"/>
            <a:ext cx="2788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25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3 months</a:t>
            </a:r>
          </a:p>
        </p:txBody>
      </p:sp>
      <p:sp>
        <p:nvSpPr>
          <p:cNvPr id="12" name="TAG_A_KEY_FACTS.2.LABEL"/>
          <p:cNvSpPr txBox="1"/>
          <p:nvPr/>
        </p:nvSpPr>
        <p:spPr>
          <a:xfrm>
            <a:off x="502920" y="4791456"/>
            <a:ext cx="2788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 cap="all" spc="120">
                <a:solidFill>
                  <a:srgbClr val="979FA7"/>
                </a:solidFill>
                <a:latin typeface="Calibri"/>
                <a:ea typeface="Calibri"/>
                <a:cs typeface="Calibri"/>
              </a:rPr>
              <a:t>Package</a:t>
            </a:r>
          </a:p>
        </p:txBody>
      </p:sp>
      <p:sp>
        <p:nvSpPr>
          <p:cNvPr id="13" name="TAG_A_KEY_FACTS.2.VALUE"/>
          <p:cNvSpPr txBox="1"/>
          <p:nvPr/>
        </p:nvSpPr>
        <p:spPr>
          <a:xfrm>
            <a:off x="502920" y="5010912"/>
            <a:ext cx="2788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25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€210k base + 30% bonus</a:t>
            </a:r>
          </a:p>
        </p:txBody>
      </p:sp>
      <p:sp>
        <p:nvSpPr>
          <p:cNvPr id="14" name="TAG_A_KEY_FACTS.3.LABEL"/>
          <p:cNvSpPr txBox="1"/>
          <p:nvPr/>
        </p:nvSpPr>
        <p:spPr>
          <a:xfrm>
            <a:off x="502920" y="5449824"/>
            <a:ext cx="2788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 cap="all" spc="120">
                <a:solidFill>
                  <a:srgbClr val="979FA7"/>
                </a:solidFill>
                <a:latin typeface="Calibri"/>
                <a:ea typeface="Calibri"/>
                <a:cs typeface="Calibri"/>
              </a:rPr>
              <a:t>Languages</a:t>
            </a:r>
          </a:p>
        </p:txBody>
      </p:sp>
      <p:sp>
        <p:nvSpPr>
          <p:cNvPr id="15" name="TAG_A_KEY_FACTS.3.VALUE"/>
          <p:cNvSpPr txBox="1"/>
          <p:nvPr/>
        </p:nvSpPr>
        <p:spPr>
          <a:xfrm>
            <a:off x="502920" y="5669280"/>
            <a:ext cx="2788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25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English, Dutch, German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475488"/>
            <a:ext cx="2743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Candidate profile</a:t>
            </a:r>
          </a:p>
        </p:txBody>
      </p:sp>
      <p:sp>
        <p:nvSpPr>
          <p:cNvPr id="17" name="TAG_A_PROPOSED_FOR"/>
          <p:cNvSpPr txBox="1"/>
          <p:nvPr/>
        </p:nvSpPr>
        <p:spPr>
          <a:xfrm>
            <a:off x="7086600" y="457200"/>
            <a:ext cx="455645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Proposed for Managing Director, UK &amp; Ireland</a:t>
            </a:r>
          </a:p>
        </p:txBody>
      </p:sp>
      <p:sp>
        <p:nvSpPr>
          <p:cNvPr id="18" name="TAG_A_CANDIDATE_NAME"/>
          <p:cNvSpPr txBox="1"/>
          <p:nvPr/>
        </p:nvSpPr>
        <p:spPr>
          <a:xfrm>
            <a:off x="4343400" y="804672"/>
            <a:ext cx="729965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34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Helena Vos</a:t>
            </a:r>
          </a:p>
        </p:txBody>
      </p:sp>
      <p:sp>
        <p:nvSpPr>
          <p:cNvPr id="19" name="TAG_A_CURRENT_POSITION"/>
          <p:cNvSpPr txBox="1"/>
          <p:nvPr/>
        </p:nvSpPr>
        <p:spPr>
          <a:xfrm>
            <a:off x="4343400" y="1508760"/>
            <a:ext cx="729965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Chief Commercial Officer</a:t>
            </a:r>
          </a:p>
        </p:txBody>
      </p:sp>
      <p:sp>
        <p:nvSpPr>
          <p:cNvPr id="20" name="TAG_A_CURRENT_COMPANY"/>
          <p:cNvSpPr txBox="1"/>
          <p:nvPr/>
        </p:nvSpPr>
        <p:spPr>
          <a:xfrm>
            <a:off x="4343400" y="1828800"/>
            <a:ext cx="729965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Brightwell &amp; Co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43400" y="2258568"/>
            <a:ext cx="1097280" cy="9525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2" name="TAG_A_HEADLINE"/>
          <p:cNvSpPr txBox="1"/>
          <p:nvPr/>
        </p:nvSpPr>
        <p:spPr>
          <a:xfrm>
            <a:off x="4343400" y="2395728"/>
            <a:ext cx="7299655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1F2226"/>
                </a:solidFill>
                <a:latin typeface="Cambria"/>
                <a:ea typeface="Cambria"/>
                <a:cs typeface="Cambria"/>
              </a:rPr>
              <a:t>A commercial leader who has grown a £180m interiors business by a third and opened two new markets.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43400" y="3310128"/>
            <a:ext cx="4343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Key experience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43400" y="3602736"/>
            <a:ext cx="4343400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5" name="TAG_A_EXPERIENCE_BLOCK"/>
          <p:cNvSpPr txBox="1"/>
          <p:nvPr/>
        </p:nvSpPr>
        <p:spPr>
          <a:xfrm>
            <a:off x="4343400" y="3721608"/>
            <a:ext cx="4343400" cy="2468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164592" indent="-164592">
              <a:lnSpc>
                <a:spcPct val="102000"/>
              </a:lnSpc>
              <a:spcAft>
                <a:spcPts val="600"/>
              </a:spcAft>
              <a:buClr>
                <a:srgbClr val="5F6B77"/>
              </a:buClr>
              <a:buChar char="•"/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Leads sales, marketing and key accounts across nine countries, a team of 140</a:t>
            </a:r>
          </a:p>
          <a:p>
            <a:pPr algn="l" marL="164592" indent="-164592">
              <a:lnSpc>
                <a:spcPct val="102000"/>
              </a:lnSpc>
              <a:spcAft>
                <a:spcPts val="600"/>
              </a:spcAft>
              <a:buClr>
                <a:srgbClr val="5F6B77"/>
              </a:buClr>
              <a:buChar char="•"/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Grew revenue from £135m to £180m in three years through new sectors</a:t>
            </a:r>
          </a:p>
          <a:p>
            <a:pPr algn="l" marL="164592" indent="-164592">
              <a:lnSpc>
                <a:spcPct val="102000"/>
              </a:lnSpc>
              <a:spcAft>
                <a:spcPts val="600"/>
              </a:spcAft>
              <a:buClr>
                <a:srgbClr val="5F6B77"/>
              </a:buClr>
              <a:buChar char="•"/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Opened the Irish and German markets, now 22% of group revenue</a:t>
            </a:r>
          </a:p>
          <a:p>
            <a:pPr algn="l" marL="164592" indent="-164592">
              <a:lnSpc>
                <a:spcPct val="102000"/>
              </a:lnSpc>
              <a:spcAft>
                <a:spcPts val="600"/>
              </a:spcAft>
              <a:buClr>
                <a:srgbClr val="5F6B77"/>
              </a:buClr>
              <a:buChar char="•"/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Led the commercial integration of two acquisitions in Research &amp; Development services</a:t>
            </a:r>
          </a:p>
          <a:p>
            <a:pPr algn="l" marL="164592" indent="-164592">
              <a:lnSpc>
                <a:spcPct val="102000"/>
              </a:lnSpc>
              <a:spcAft>
                <a:spcPts val="600"/>
              </a:spcAft>
              <a:buClr>
                <a:srgbClr val="5F6B77"/>
              </a:buClr>
              <a:buChar char="•"/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Board member of the Dutch interiors trade association since 2023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52560" y="3310128"/>
            <a:ext cx="259049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Education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052560" y="3602736"/>
            <a:ext cx="259049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8" name="TAG_A_EDUCATION_BLOCK"/>
          <p:cNvSpPr txBox="1"/>
          <p:nvPr/>
        </p:nvSpPr>
        <p:spPr>
          <a:xfrm>
            <a:off x="9052560" y="3694176"/>
            <a:ext cx="2590495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137160" indent="-137160">
              <a:lnSpc>
                <a:spcPct val="100000"/>
              </a:lnSpc>
              <a:spcAft>
                <a:spcPts val="300"/>
              </a:spcAft>
              <a:buClr>
                <a:srgbClr val="5F6B77"/>
              </a:buClr>
              <a:buChar char="•"/>
            </a:pPr>
            <a:r>
              <a:rPr sz="95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MBA, Rotterdam School of Management</a:t>
            </a:r>
          </a:p>
          <a:p>
            <a:pPr algn="l" marL="137160" indent="-137160">
              <a:lnSpc>
                <a:spcPct val="100000"/>
              </a:lnSpc>
              <a:spcAft>
                <a:spcPts val="300"/>
              </a:spcAft>
              <a:buClr>
                <a:srgbClr val="5F6B77"/>
              </a:buClr>
              <a:buChar char="•"/>
            </a:pPr>
            <a:r>
              <a:rPr sz="95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MSc Business Economics, University of Amsterdam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52560" y="4517136"/>
            <a:ext cx="259049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Recent roles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052560" y="4809744"/>
            <a:ext cx="259049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31" name="TAG_A_CAREER.0.TITLE"/>
          <p:cNvSpPr txBox="1"/>
          <p:nvPr/>
        </p:nvSpPr>
        <p:spPr>
          <a:xfrm>
            <a:off x="9052560" y="4901184"/>
            <a:ext cx="25904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Chief Commercial Officer</a:t>
            </a:r>
          </a:p>
        </p:txBody>
      </p:sp>
      <p:sp>
        <p:nvSpPr>
          <p:cNvPr id="32" name="TAG_A_CAREER.0.COMPANY"/>
          <p:cNvSpPr txBox="1"/>
          <p:nvPr/>
        </p:nvSpPr>
        <p:spPr>
          <a:xfrm>
            <a:off x="9052560" y="5120640"/>
            <a:ext cx="259049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Brightwell &amp; Co   2022 – Present</a:t>
            </a:r>
          </a:p>
        </p:txBody>
      </p:sp>
      <p:sp>
        <p:nvSpPr>
          <p:cNvPr id="33" name="TAG_A_CAREER.1.TITLE"/>
          <p:cNvSpPr txBox="1"/>
          <p:nvPr/>
        </p:nvSpPr>
        <p:spPr>
          <a:xfrm>
            <a:off x="9052560" y="5358384"/>
            <a:ext cx="25904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Commercial Director, Europe</a:t>
            </a:r>
          </a:p>
        </p:txBody>
      </p:sp>
      <p:sp>
        <p:nvSpPr>
          <p:cNvPr id="34" name="TAG_A_CAREER.1.COMPANY"/>
          <p:cNvSpPr txBox="1"/>
          <p:nvPr/>
        </p:nvSpPr>
        <p:spPr>
          <a:xfrm>
            <a:off x="9052560" y="5577840"/>
            <a:ext cx="259049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Calder &amp; Finch Group   2017 – 2022</a:t>
            </a:r>
          </a:p>
        </p:txBody>
      </p:sp>
      <p:sp>
        <p:nvSpPr>
          <p:cNvPr id="35" name="TAG_A_CAREER.2.TITLE"/>
          <p:cNvSpPr txBox="1"/>
          <p:nvPr/>
        </p:nvSpPr>
        <p:spPr>
          <a:xfrm>
            <a:off x="9052560" y="5815584"/>
            <a:ext cx="25904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Head of Key Accounts</a:t>
            </a:r>
          </a:p>
        </p:txBody>
      </p:sp>
      <p:sp>
        <p:nvSpPr>
          <p:cNvPr id="36" name="TAG_A_CAREER.2.COMPANY"/>
          <p:cNvSpPr txBox="1"/>
          <p:nvPr/>
        </p:nvSpPr>
        <p:spPr>
          <a:xfrm>
            <a:off x="9052560" y="6035040"/>
            <a:ext cx="259049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Tolland Marine &amp; Energy   2012 – 2017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343400" y="6355080"/>
            <a:ext cx="729965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343400" y="6428232"/>
            <a:ext cx="638525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Confidential  ·  Template by Formatix.AI — formatix.ai/templates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  <p:pic>
        <p:nvPicPr>
          <p:cNvPr id="40" name="Picture 39" descr="helena-vo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1188720"/>
            <a:ext cx="1783080" cy="1783080"/>
          </a:xfrm>
          <a:prstGeom prst="ellipse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794760" cy="6858000"/>
          </a:xfrm>
          <a:prstGeom prst="rect">
            <a:avLst/>
          </a:prstGeom>
          <a:solidFill>
            <a:srgbClr val="2E3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pic>
        <p:nvPicPr>
          <p:cNvPr id="3" name="Picture 2" descr="your_logo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7200"/>
            <a:ext cx="1097280" cy="27432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986790" y="1169670"/>
            <a:ext cx="1821180" cy="1821180"/>
          </a:xfrm>
          <a:prstGeom prst="ellipse">
            <a:avLst/>
          </a:prstGeom>
          <a:solidFill>
            <a:srgbClr val="97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05840" y="1188720"/>
            <a:ext cx="1783080" cy="178308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3291840"/>
            <a:ext cx="2788920" cy="9525"/>
          </a:xfrm>
          <a:prstGeom prst="rect">
            <a:avLst/>
          </a:prstGeom>
          <a:solidFill>
            <a:srgbClr val="6266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8" name="TAG_B_KEY_FACTS.0.LABEL"/>
          <p:cNvSpPr txBox="1"/>
          <p:nvPr/>
        </p:nvSpPr>
        <p:spPr>
          <a:xfrm>
            <a:off x="502920" y="3474720"/>
            <a:ext cx="2788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 cap="all" spc="120">
                <a:solidFill>
                  <a:srgbClr val="979FA7"/>
                </a:solidFill>
                <a:latin typeface="Calibri"/>
                <a:ea typeface="Calibri"/>
                <a:cs typeface="Calibri"/>
              </a:rPr>
              <a:t>Location</a:t>
            </a:r>
          </a:p>
        </p:txBody>
      </p:sp>
      <p:sp>
        <p:nvSpPr>
          <p:cNvPr id="9" name="TAG_B_KEY_FACTS.0.VALUE"/>
          <p:cNvSpPr txBox="1"/>
          <p:nvPr/>
        </p:nvSpPr>
        <p:spPr>
          <a:xfrm>
            <a:off x="502920" y="3694176"/>
            <a:ext cx="2788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25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Dublin, Ireland</a:t>
            </a:r>
          </a:p>
        </p:txBody>
      </p:sp>
      <p:sp>
        <p:nvSpPr>
          <p:cNvPr id="10" name="TAG_B_KEY_FACTS.1.LABEL"/>
          <p:cNvSpPr txBox="1"/>
          <p:nvPr/>
        </p:nvSpPr>
        <p:spPr>
          <a:xfrm>
            <a:off x="502920" y="4133088"/>
            <a:ext cx="2788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 cap="all" spc="120">
                <a:solidFill>
                  <a:srgbClr val="979FA7"/>
                </a:solidFill>
                <a:latin typeface="Calibri"/>
                <a:ea typeface="Calibri"/>
                <a:cs typeface="Calibri"/>
              </a:rPr>
              <a:t>Notice period</a:t>
            </a:r>
          </a:p>
        </p:txBody>
      </p:sp>
      <p:sp>
        <p:nvSpPr>
          <p:cNvPr id="11" name="TAG_B_KEY_FACTS.1.VALUE"/>
          <p:cNvSpPr txBox="1"/>
          <p:nvPr/>
        </p:nvSpPr>
        <p:spPr>
          <a:xfrm>
            <a:off x="502920" y="4352544"/>
            <a:ext cx="2788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25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6 months</a:t>
            </a:r>
          </a:p>
        </p:txBody>
      </p:sp>
      <p:sp>
        <p:nvSpPr>
          <p:cNvPr id="12" name="TAG_B_KEY_FACTS.2.LABEL"/>
          <p:cNvSpPr txBox="1"/>
          <p:nvPr/>
        </p:nvSpPr>
        <p:spPr>
          <a:xfrm>
            <a:off x="502920" y="4791456"/>
            <a:ext cx="2788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 cap="all" spc="120">
                <a:solidFill>
                  <a:srgbClr val="979FA7"/>
                </a:solidFill>
                <a:latin typeface="Calibri"/>
                <a:ea typeface="Calibri"/>
                <a:cs typeface="Calibri"/>
              </a:rPr>
              <a:t>Experience</a:t>
            </a:r>
          </a:p>
        </p:txBody>
      </p:sp>
      <p:sp>
        <p:nvSpPr>
          <p:cNvPr id="13" name="TAG_B_KEY_FACTS.2.VALUE"/>
          <p:cNvSpPr txBox="1"/>
          <p:nvPr/>
        </p:nvSpPr>
        <p:spPr>
          <a:xfrm>
            <a:off x="502920" y="5010912"/>
            <a:ext cx="2788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25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20 years in logistics</a:t>
            </a:r>
          </a:p>
        </p:txBody>
      </p:sp>
      <p:sp>
        <p:nvSpPr>
          <p:cNvPr id="14" name="TAG_B_KEY_FACTS.3.LABEL"/>
          <p:cNvSpPr txBox="1"/>
          <p:nvPr/>
        </p:nvSpPr>
        <p:spPr>
          <a:xfrm>
            <a:off x="502920" y="5449824"/>
            <a:ext cx="2788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 cap="all" spc="120">
                <a:solidFill>
                  <a:srgbClr val="979FA7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15" name="TAG_B_KEY_FACTS.3.VALUE"/>
          <p:cNvSpPr txBox="1"/>
          <p:nvPr/>
        </p:nvSpPr>
        <p:spPr>
          <a:xfrm>
            <a:off x="502920" y="5669280"/>
            <a:ext cx="2788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25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/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475488"/>
            <a:ext cx="2743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Candidate profile</a:t>
            </a:r>
          </a:p>
        </p:txBody>
      </p:sp>
      <p:sp>
        <p:nvSpPr>
          <p:cNvPr id="17" name="TAG_B_PROPOSED_FOR"/>
          <p:cNvSpPr txBox="1"/>
          <p:nvPr/>
        </p:nvSpPr>
        <p:spPr>
          <a:xfrm>
            <a:off x="7086600" y="457200"/>
            <a:ext cx="455645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Proposed for Managing Director, UK &amp; Ireland</a:t>
            </a:r>
          </a:p>
        </p:txBody>
      </p:sp>
      <p:sp>
        <p:nvSpPr>
          <p:cNvPr id="18" name="TAG_B_CANDIDATE_NAME"/>
          <p:cNvSpPr txBox="1"/>
          <p:nvPr/>
        </p:nvSpPr>
        <p:spPr>
          <a:xfrm>
            <a:off x="4343400" y="804672"/>
            <a:ext cx="729965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34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Marcus Oyelaran</a:t>
            </a:r>
          </a:p>
        </p:txBody>
      </p:sp>
      <p:sp>
        <p:nvSpPr>
          <p:cNvPr id="19" name="TAG_B_CURRENT_POSITION"/>
          <p:cNvSpPr txBox="1"/>
          <p:nvPr/>
        </p:nvSpPr>
        <p:spPr>
          <a:xfrm>
            <a:off x="4343400" y="1508760"/>
            <a:ext cx="729965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Managing Director, Ireland</a:t>
            </a:r>
          </a:p>
        </p:txBody>
      </p:sp>
      <p:sp>
        <p:nvSpPr>
          <p:cNvPr id="20" name="TAG_B_CURRENT_COMPANY"/>
          <p:cNvSpPr txBox="1"/>
          <p:nvPr/>
        </p:nvSpPr>
        <p:spPr>
          <a:xfrm>
            <a:off x="4343400" y="1828800"/>
            <a:ext cx="729965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Stratton Rail &amp; Freight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43400" y="2258568"/>
            <a:ext cx="1097280" cy="9525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2" name="TAG_B_HEADLINE"/>
          <p:cNvSpPr txBox="1"/>
          <p:nvPr/>
        </p:nvSpPr>
        <p:spPr>
          <a:xfrm>
            <a:off x="4343400" y="2395728"/>
            <a:ext cx="7299655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1F2226"/>
                </a:solidFill>
                <a:latin typeface="Cambria"/>
                <a:ea typeface="Cambria"/>
                <a:cs typeface="Cambria"/>
              </a:rPr>
              <a:t>A managing director with full P&amp;L ownership of a €95m freight business and a record of turnaround.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43400" y="3310128"/>
            <a:ext cx="4343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Key experience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43400" y="3602736"/>
            <a:ext cx="4343400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5" name="TAG_B_EXPERIENCE_BLOCK"/>
          <p:cNvSpPr txBox="1"/>
          <p:nvPr/>
        </p:nvSpPr>
        <p:spPr>
          <a:xfrm>
            <a:off x="4343400" y="3721608"/>
            <a:ext cx="4343400" cy="2468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164592" indent="-164592">
              <a:lnSpc>
                <a:spcPct val="102000"/>
              </a:lnSpc>
              <a:spcAft>
                <a:spcPts val="600"/>
              </a:spcAft>
              <a:buClr>
                <a:srgbClr val="5F6B77"/>
              </a:buClr>
              <a:buChar char="•"/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Full P&amp;L for a €95m business with 600 people across four depots</a:t>
            </a:r>
          </a:p>
          <a:p>
            <a:pPr algn="l" marL="164592" indent="-164592">
              <a:lnSpc>
                <a:spcPct val="102000"/>
              </a:lnSpc>
              <a:spcAft>
                <a:spcPts val="600"/>
              </a:spcAft>
              <a:buClr>
                <a:srgbClr val="5F6B77"/>
              </a:buClr>
              <a:buChar char="•"/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Returned the Irish business to profit within eighteen months</a:t>
            </a:r>
          </a:p>
          <a:p>
            <a:pPr algn="l" marL="164592" indent="-164592">
              <a:lnSpc>
                <a:spcPct val="102000"/>
              </a:lnSpc>
              <a:spcAft>
                <a:spcPts val="600"/>
              </a:spcAft>
              <a:buClr>
                <a:srgbClr val="5F6B77"/>
              </a:buClr>
              <a:buChar char="•"/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Won the group's largest contract, worth €31m over five years</a:t>
            </a:r>
          </a:p>
          <a:p>
            <a:pPr algn="l" marL="164592" indent="-164592">
              <a:lnSpc>
                <a:spcPct val="102000"/>
              </a:lnSpc>
              <a:spcAft>
                <a:spcPts val="600"/>
              </a:spcAft>
              <a:buClr>
                <a:srgbClr val="5F6B77"/>
              </a:buClr>
              <a:buChar char="•"/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Introduced a safety programme that halved lost-time injuries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52560" y="3310128"/>
            <a:ext cx="259049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Education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052560" y="3602736"/>
            <a:ext cx="259049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8" name="TAG_B_EDUCATION_BLOCK"/>
          <p:cNvSpPr txBox="1"/>
          <p:nvPr/>
        </p:nvSpPr>
        <p:spPr>
          <a:xfrm>
            <a:off x="9052560" y="3694176"/>
            <a:ext cx="2590495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137160" indent="-137160">
              <a:lnSpc>
                <a:spcPct val="100000"/>
              </a:lnSpc>
              <a:spcAft>
                <a:spcPts val="300"/>
              </a:spcAft>
              <a:buClr>
                <a:srgbClr val="5F6B77"/>
              </a:buClr>
              <a:buChar char="•"/>
            </a:pPr>
            <a:r>
              <a:rPr sz="95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BComm, University College Dublin</a:t>
            </a:r>
          </a:p>
          <a:p>
            <a:pPr algn="l" marL="137160" indent="-137160">
              <a:lnSpc>
                <a:spcPct val="100000"/>
              </a:lnSpc>
              <a:spcAft>
                <a:spcPts val="300"/>
              </a:spcAft>
              <a:buClr>
                <a:srgbClr val="5F6B77"/>
              </a:buClr>
              <a:buChar char="•"/>
            </a:pPr>
            <a:r>
              <a:rPr sz="95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Chartered Member, CILT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52560" y="4517136"/>
            <a:ext cx="259049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Recent roles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052560" y="4809744"/>
            <a:ext cx="259049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31" name="TAG_B_CAREER.0.TITLE"/>
          <p:cNvSpPr txBox="1"/>
          <p:nvPr/>
        </p:nvSpPr>
        <p:spPr>
          <a:xfrm>
            <a:off x="9052560" y="4901184"/>
            <a:ext cx="25904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Managing Director, Ireland</a:t>
            </a:r>
          </a:p>
        </p:txBody>
      </p:sp>
      <p:sp>
        <p:nvSpPr>
          <p:cNvPr id="32" name="TAG_B_CAREER.0.COMPANY"/>
          <p:cNvSpPr txBox="1"/>
          <p:nvPr/>
        </p:nvSpPr>
        <p:spPr>
          <a:xfrm>
            <a:off x="9052560" y="5120640"/>
            <a:ext cx="259049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Stratton Rail &amp; Freight   2020 – Present</a:t>
            </a:r>
          </a:p>
        </p:txBody>
      </p:sp>
      <p:sp>
        <p:nvSpPr>
          <p:cNvPr id="33" name="TAG_B_CAREER.1.TITLE"/>
          <p:cNvSpPr txBox="1"/>
          <p:nvPr/>
        </p:nvSpPr>
        <p:spPr>
          <a:xfrm>
            <a:off x="9052560" y="5358384"/>
            <a:ext cx="25904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Operations Director</a:t>
            </a:r>
          </a:p>
        </p:txBody>
      </p:sp>
      <p:sp>
        <p:nvSpPr>
          <p:cNvPr id="34" name="TAG_B_CAREER.1.COMPANY"/>
          <p:cNvSpPr txBox="1"/>
          <p:nvPr/>
        </p:nvSpPr>
        <p:spPr>
          <a:xfrm>
            <a:off x="9052560" y="5577840"/>
            <a:ext cx="259049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Stratton Rail &amp; Freight   2015 – 2020</a:t>
            </a:r>
          </a:p>
        </p:txBody>
      </p:sp>
      <p:sp>
        <p:nvSpPr>
          <p:cNvPr id="35" name="TAG_B_CAREER.2.TITLE"/>
          <p:cNvSpPr txBox="1"/>
          <p:nvPr/>
        </p:nvSpPr>
        <p:spPr>
          <a:xfrm>
            <a:off x="9052560" y="5815584"/>
            <a:ext cx="25904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General Manager</a:t>
            </a:r>
          </a:p>
        </p:txBody>
      </p:sp>
      <p:sp>
        <p:nvSpPr>
          <p:cNvPr id="36" name="TAG_B_CAREER.2.COMPANY"/>
          <p:cNvSpPr txBox="1"/>
          <p:nvPr/>
        </p:nvSpPr>
        <p:spPr>
          <a:xfrm>
            <a:off x="9052560" y="6035040"/>
            <a:ext cx="259049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Marlow &amp; Reeve Logistics   2009 – 2015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343400" y="6355080"/>
            <a:ext cx="729965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343400" y="6428232"/>
            <a:ext cx="638525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Confidential  ·  Template by Formatix.AI — formatix.ai/templates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  <p:pic>
        <p:nvPicPr>
          <p:cNvPr id="40" name="Picture 39" descr="marcus-oyelara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1188720"/>
            <a:ext cx="1783080" cy="1783080"/>
          </a:xfrm>
          <a:prstGeom prst="ellipse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794760" cy="6858000"/>
          </a:xfrm>
          <a:prstGeom prst="rect">
            <a:avLst/>
          </a:prstGeom>
          <a:solidFill>
            <a:srgbClr val="2E3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pic>
        <p:nvPicPr>
          <p:cNvPr id="3" name="Picture 2" descr="your_logo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57200"/>
            <a:ext cx="1097280" cy="27432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986790" y="1169670"/>
            <a:ext cx="1821180" cy="1821180"/>
          </a:xfrm>
          <a:prstGeom prst="ellipse">
            <a:avLst/>
          </a:prstGeom>
          <a:solidFill>
            <a:srgbClr val="97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05840" y="1188720"/>
            <a:ext cx="1783080" cy="178308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3291840"/>
            <a:ext cx="2788920" cy="9525"/>
          </a:xfrm>
          <a:prstGeom prst="rect">
            <a:avLst/>
          </a:prstGeom>
          <a:solidFill>
            <a:srgbClr val="6266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8" name="TAG_C_KEY_FACTS.0.LABEL"/>
          <p:cNvSpPr txBox="1"/>
          <p:nvPr/>
        </p:nvSpPr>
        <p:spPr>
          <a:xfrm>
            <a:off x="502920" y="3474720"/>
            <a:ext cx="2788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 cap="all" spc="120">
                <a:solidFill>
                  <a:srgbClr val="979FA7"/>
                </a:solidFill>
                <a:latin typeface="Calibri"/>
                <a:ea typeface="Calibri"/>
                <a:cs typeface="Calibri"/>
              </a:rPr>
              <a:t>Location</a:t>
            </a:r>
          </a:p>
        </p:txBody>
      </p:sp>
      <p:sp>
        <p:nvSpPr>
          <p:cNvPr id="9" name="TAG_C_KEY_FACTS.0.VALUE"/>
          <p:cNvSpPr txBox="1"/>
          <p:nvPr/>
        </p:nvSpPr>
        <p:spPr>
          <a:xfrm>
            <a:off x="502920" y="3694176"/>
            <a:ext cx="2788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25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London, UK</a:t>
            </a:r>
          </a:p>
        </p:txBody>
      </p:sp>
      <p:sp>
        <p:nvSpPr>
          <p:cNvPr id="10" name="TAG_C_KEY_FACTS.1.LABEL"/>
          <p:cNvSpPr txBox="1"/>
          <p:nvPr/>
        </p:nvSpPr>
        <p:spPr>
          <a:xfrm>
            <a:off x="502920" y="4133088"/>
            <a:ext cx="2788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 cap="all" spc="120">
                <a:solidFill>
                  <a:srgbClr val="979FA7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11" name="TAG_C_KEY_FACTS.1.VALUE"/>
          <p:cNvSpPr txBox="1"/>
          <p:nvPr/>
        </p:nvSpPr>
        <p:spPr>
          <a:xfrm>
            <a:off x="502920" y="4352544"/>
            <a:ext cx="2788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25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/>
            </a:r>
          </a:p>
        </p:txBody>
      </p:sp>
      <p:sp>
        <p:nvSpPr>
          <p:cNvPr id="12" name="TAG_C_KEY_FACTS.2.LABEL"/>
          <p:cNvSpPr txBox="1"/>
          <p:nvPr/>
        </p:nvSpPr>
        <p:spPr>
          <a:xfrm>
            <a:off x="502920" y="4791456"/>
            <a:ext cx="2788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 cap="all" spc="120">
                <a:solidFill>
                  <a:srgbClr val="979FA7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13" name="TAG_C_KEY_FACTS.2.VALUE"/>
          <p:cNvSpPr txBox="1"/>
          <p:nvPr/>
        </p:nvSpPr>
        <p:spPr>
          <a:xfrm>
            <a:off x="502920" y="5010912"/>
            <a:ext cx="2788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25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/>
            </a:r>
          </a:p>
        </p:txBody>
      </p:sp>
      <p:sp>
        <p:nvSpPr>
          <p:cNvPr id="14" name="TAG_C_KEY_FACTS.3.LABEL"/>
          <p:cNvSpPr txBox="1"/>
          <p:nvPr/>
        </p:nvSpPr>
        <p:spPr>
          <a:xfrm>
            <a:off x="502920" y="5449824"/>
            <a:ext cx="27889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 cap="all" spc="120">
                <a:solidFill>
                  <a:srgbClr val="979FA7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15" name="TAG_C_KEY_FACTS.3.VALUE"/>
          <p:cNvSpPr txBox="1"/>
          <p:nvPr/>
        </p:nvSpPr>
        <p:spPr>
          <a:xfrm>
            <a:off x="502920" y="5669280"/>
            <a:ext cx="2788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25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/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475488"/>
            <a:ext cx="2743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Candidate profile</a:t>
            </a:r>
          </a:p>
        </p:txBody>
      </p:sp>
      <p:sp>
        <p:nvSpPr>
          <p:cNvPr id="17" name="TAG_C_PROPOSED_FOR"/>
          <p:cNvSpPr txBox="1"/>
          <p:nvPr/>
        </p:nvSpPr>
        <p:spPr>
          <a:xfrm>
            <a:off x="7086600" y="457200"/>
            <a:ext cx="455645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18" name="TAG_C_CANDIDATE_NAME"/>
          <p:cNvSpPr txBox="1"/>
          <p:nvPr/>
        </p:nvSpPr>
        <p:spPr>
          <a:xfrm>
            <a:off x="4343400" y="804672"/>
            <a:ext cx="729965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34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Sofia Lindqvist</a:t>
            </a:r>
          </a:p>
        </p:txBody>
      </p:sp>
      <p:sp>
        <p:nvSpPr>
          <p:cNvPr id="19" name="TAG_C_CURRENT_POSITION"/>
          <p:cNvSpPr txBox="1"/>
          <p:nvPr/>
        </p:nvSpPr>
        <p:spPr>
          <a:xfrm>
            <a:off x="4343400" y="1508760"/>
            <a:ext cx="729965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Strategy Director</a:t>
            </a:r>
          </a:p>
        </p:txBody>
      </p:sp>
      <p:sp>
        <p:nvSpPr>
          <p:cNvPr id="20" name="TAG_C_CURRENT_COMPANY"/>
          <p:cNvSpPr txBox="1"/>
          <p:nvPr/>
        </p:nvSpPr>
        <p:spPr>
          <a:xfrm>
            <a:off x="4343400" y="1828800"/>
            <a:ext cx="729965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Penhallow &amp; Brice Group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43400" y="2258568"/>
            <a:ext cx="1097280" cy="9525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2" name="TAG_C_HEADLINE"/>
          <p:cNvSpPr txBox="1"/>
          <p:nvPr/>
        </p:nvSpPr>
        <p:spPr>
          <a:xfrm>
            <a:off x="4343400" y="2395728"/>
            <a:ext cx="7299655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1F2226"/>
                </a:solidFill>
                <a:latin typeface="Cambria"/>
                <a:ea typeface="Cambria"/>
                <a:cs typeface="Cambria"/>
              </a:rPr>
              <a:t>A strategy and transformation director who has led the group's move into digital services.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43400" y="3310128"/>
            <a:ext cx="43434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Key experience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43400" y="3602736"/>
            <a:ext cx="4343400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5" name="TAG_C_EXPERIENCE_BLOCK"/>
          <p:cNvSpPr txBox="1"/>
          <p:nvPr/>
        </p:nvSpPr>
        <p:spPr>
          <a:xfrm>
            <a:off x="4343400" y="3721608"/>
            <a:ext cx="4343400" cy="2468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164592" indent="-164592">
              <a:lnSpc>
                <a:spcPct val="102000"/>
              </a:lnSpc>
              <a:spcAft>
                <a:spcPts val="600"/>
              </a:spcAft>
              <a:buClr>
                <a:srgbClr val="5F6B77"/>
              </a:buClr>
              <a:buChar char="•"/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Leads group strategy and the transformation office, reporting to the CEO</a:t>
            </a:r>
          </a:p>
          <a:p>
            <a:pPr algn="l" marL="164592" indent="-164592">
              <a:lnSpc>
                <a:spcPct val="102000"/>
              </a:lnSpc>
              <a:spcAft>
                <a:spcPts val="600"/>
              </a:spcAft>
              <a:buClr>
                <a:srgbClr val="5F6B77"/>
              </a:buClr>
              <a:buChar char="•"/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Designed and launched the digital services division, now £24m revenue</a:t>
            </a:r>
          </a:p>
          <a:p>
            <a:pPr algn="l" marL="164592" indent="-164592">
              <a:lnSpc>
                <a:spcPct val="102000"/>
              </a:lnSpc>
              <a:spcAft>
                <a:spcPts val="600"/>
              </a:spcAft>
              <a:buClr>
                <a:srgbClr val="5F6B77"/>
              </a:buClr>
              <a:buChar char="•"/>
            </a:pPr>
            <a:r>
              <a:rPr sz="110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 xml:space="preserve">Eight years in strategy consulting before moving into industry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52560" y="3310128"/>
            <a:ext cx="259049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Education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052560" y="3602736"/>
            <a:ext cx="259049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8" name="TAG_C_EDUCATION_BLOCK"/>
          <p:cNvSpPr txBox="1"/>
          <p:nvPr/>
        </p:nvSpPr>
        <p:spPr>
          <a:xfrm>
            <a:off x="9052560" y="3694176"/>
            <a:ext cx="2590495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137160" indent="-137160">
              <a:lnSpc>
                <a:spcPct val="100000"/>
              </a:lnSpc>
              <a:spcAft>
                <a:spcPts val="300"/>
              </a:spcAft>
              <a:buClr>
                <a:srgbClr val="5F6B77"/>
              </a:buClr>
              <a:buChar char="•"/>
            </a:pPr>
            <a:r>
              <a:rPr sz="950" b="0" i="0">
                <a:solidFill>
                  <a:srgbClr val="1F2226"/>
                </a:solidFill>
                <a:latin typeface="Calibri"/>
                <a:ea typeface="Calibri"/>
                <a:cs typeface="Calibri"/>
              </a:rPr>
              <a:t>MSc Economics, Stockholm School of Economics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52560" y="4517136"/>
            <a:ext cx="259049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Recent roles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052560" y="4809744"/>
            <a:ext cx="259049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31" name="TAG_C_CAREER.0.TITLE"/>
          <p:cNvSpPr txBox="1"/>
          <p:nvPr/>
        </p:nvSpPr>
        <p:spPr>
          <a:xfrm>
            <a:off x="9052560" y="4901184"/>
            <a:ext cx="25904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Strategy Director</a:t>
            </a:r>
          </a:p>
        </p:txBody>
      </p:sp>
      <p:sp>
        <p:nvSpPr>
          <p:cNvPr id="32" name="TAG_C_CAREER.0.COMPANY"/>
          <p:cNvSpPr txBox="1"/>
          <p:nvPr/>
        </p:nvSpPr>
        <p:spPr>
          <a:xfrm>
            <a:off x="9052560" y="5120640"/>
            <a:ext cx="259049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Penhallow &amp; Brice Group   2021 – Present</a:t>
            </a:r>
          </a:p>
        </p:txBody>
      </p:sp>
      <p:sp>
        <p:nvSpPr>
          <p:cNvPr id="33" name="TAG_C_CAREER.1.TITLE"/>
          <p:cNvSpPr txBox="1"/>
          <p:nvPr/>
        </p:nvSpPr>
        <p:spPr>
          <a:xfrm>
            <a:off x="9052560" y="5358384"/>
            <a:ext cx="25904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>Principal</a:t>
            </a:r>
          </a:p>
        </p:txBody>
      </p:sp>
      <p:sp>
        <p:nvSpPr>
          <p:cNvPr id="34" name="TAG_C_CAREER.1.COMPANY"/>
          <p:cNvSpPr txBox="1"/>
          <p:nvPr/>
        </p:nvSpPr>
        <p:spPr>
          <a:xfrm>
            <a:off x="9052560" y="5577840"/>
            <a:ext cx="259049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Hollins &amp; Marr Consulting   2013 – 2021</a:t>
            </a:r>
          </a:p>
        </p:txBody>
      </p:sp>
      <p:sp>
        <p:nvSpPr>
          <p:cNvPr id="35" name="TAG_C_CAREER.2.TITLE"/>
          <p:cNvSpPr txBox="1"/>
          <p:nvPr/>
        </p:nvSpPr>
        <p:spPr>
          <a:xfrm>
            <a:off x="9052560" y="5815584"/>
            <a:ext cx="259049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2E3338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sp>
        <p:nvSpPr>
          <p:cNvPr id="36" name="TAG_C_CAREER.2.COMPANY"/>
          <p:cNvSpPr txBox="1"/>
          <p:nvPr/>
        </p:nvSpPr>
        <p:spPr>
          <a:xfrm>
            <a:off x="9052560" y="6035040"/>
            <a:ext cx="2590495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   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343400" y="6355080"/>
            <a:ext cx="729965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343400" y="6428232"/>
            <a:ext cx="638525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Confidential  ·  Template by Formatix.AI — formatix.ai/templates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  <p:pic>
        <p:nvPicPr>
          <p:cNvPr id="40" name="Picture 39" descr="sofia-lindqvis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1188720"/>
            <a:ext cx="1783080" cy="1783080"/>
          </a:xfrm>
          <a:prstGeom prst="ellipse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Candidate Profile Slide</dc:title>
  <dc:subject>Recruitment template</dc:subject>
  <dc:creator>Your Firm</dc:creator>
  <cp:keywords/>
  <dc:description>Example filled with a fictional candidate. Overwrite it with your own.</dc:description>
  <cp:lastModifiedBy>Your Firm</cp:lastModifiedBy>
  <cp:revision>1</cp:revision>
  <dcterms:created xsi:type="dcterms:W3CDTF">2013-01-27T09:14:16Z</dcterms:created>
  <dcterms:modified xsi:type="dcterms:W3CDTF">2013-01-27T09:15:58Z</dcterms:modified>
  <cp:category>Template</cp:category>
</cp:coreProperties>
</file>