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1243584" cy="310896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169670" y="2129790"/>
            <a:ext cx="1866900" cy="1866900"/>
          </a:xfrm>
          <a:prstGeom prst="ellipse">
            <a:avLst/>
          </a:prstGeom>
          <a:solidFill>
            <a:srgbClr val="97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88720" y="2148840"/>
            <a:ext cx="1828800" cy="18288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52578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Strictly confidential</a:t>
            </a:r>
          </a:p>
        </p:txBody>
      </p:sp>
      <p:sp>
        <p:nvSpPr>
          <p:cNvPr id="8" name="TAG_A_CLIENT_COMPANY"/>
          <p:cNvSpPr txBox="1"/>
          <p:nvPr/>
        </p:nvSpPr>
        <p:spPr>
          <a:xfrm>
            <a:off x="548640" y="553212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Carrow Hill Group</a:t>
            </a:r>
          </a:p>
        </p:txBody>
      </p:sp>
      <p:sp>
        <p:nvSpPr>
          <p:cNvPr id="9" name="TAG_A_REPORT_DATE"/>
          <p:cNvSpPr txBox="1"/>
          <p:nvPr/>
        </p:nvSpPr>
        <p:spPr>
          <a:xfrm>
            <a:off x="548640" y="59436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C4C6C7"/>
                </a:solidFill>
                <a:latin typeface="Calibri"/>
                <a:ea typeface="Calibri"/>
                <a:cs typeface="Calibri"/>
              </a:rPr>
              <a:t>September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7760" y="141732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Candidate presentation</a:t>
            </a:r>
          </a:p>
        </p:txBody>
      </p:sp>
      <p:sp>
        <p:nvSpPr>
          <p:cNvPr id="11" name="TAG_A_CANDIDATE_NAME"/>
          <p:cNvSpPr txBox="1"/>
          <p:nvPr/>
        </p:nvSpPr>
        <p:spPr>
          <a:xfrm>
            <a:off x="4937760" y="1737360"/>
            <a:ext cx="6522415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40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Imogen Ashdown</a:t>
            </a:r>
          </a:p>
        </p:txBody>
      </p:sp>
      <p:sp>
        <p:nvSpPr>
          <p:cNvPr id="12" name="TAG_A_CURRENT_POSITION"/>
          <p:cNvSpPr txBox="1"/>
          <p:nvPr/>
        </p:nvSpPr>
        <p:spPr>
          <a:xfrm>
            <a:off x="4937760" y="2926080"/>
            <a:ext cx="652241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Chief Financial Officer</a:t>
            </a:r>
          </a:p>
        </p:txBody>
      </p:sp>
      <p:sp>
        <p:nvSpPr>
          <p:cNvPr id="13" name="TAG_A_CURRENT_COMPANY"/>
          <p:cNvSpPr txBox="1"/>
          <p:nvPr/>
        </p:nvSpPr>
        <p:spPr>
          <a:xfrm>
            <a:off x="4937760" y="3273552"/>
            <a:ext cx="65224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Brightwell &amp; Co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37760" y="3794760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5" name="TAG_A_PROPOSED_FOR"/>
          <p:cNvSpPr txBox="1"/>
          <p:nvPr/>
        </p:nvSpPr>
        <p:spPr>
          <a:xfrm>
            <a:off x="4937760" y="4023360"/>
            <a:ext cx="6522415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</a:pPr>
            <a:r>
              <a:rPr sz="1900" b="0" i="0">
                <a:solidFill>
                  <a:srgbClr val="1F2226"/>
                </a:solidFill>
                <a:latin typeface="Cambria"/>
                <a:ea typeface="Cambria"/>
                <a:cs typeface="Cambria"/>
              </a:rPr>
              <a:t>Proposed for the role of Group Chief Financial Officer</a:t>
            </a:r>
          </a:p>
        </p:txBody>
      </p:sp>
      <p:sp>
        <p:nvSpPr>
          <p:cNvPr id="16" name="TAG_A_PRESENTED_BY"/>
          <p:cNvSpPr txBox="1"/>
          <p:nvPr/>
        </p:nvSpPr>
        <p:spPr>
          <a:xfrm>
            <a:off x="4937760" y="5029200"/>
            <a:ext cx="65224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Presented by Priya Raman, Partner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6126480"/>
            <a:ext cx="6522415" cy="27432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Template by Formatix.AI — formatix.ai/templates</a:t>
            </a:r>
          </a:p>
        </p:txBody>
      </p:sp>
      <p:pic>
        <p:nvPicPr>
          <p:cNvPr id="18" name="Picture 17" descr="imogen-ashdow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" y="2148840"/>
            <a:ext cx="1828800" cy="1828800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A_CANDIDATE_NAME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Imogen Ashdown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The candidate at a glance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819656"/>
            <a:ext cx="54864" cy="868680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" name="TAG_A_HEADLINE"/>
          <p:cNvSpPr txBox="1"/>
          <p:nvPr/>
        </p:nvSpPr>
        <p:spPr>
          <a:xfrm>
            <a:off x="822960" y="1783080"/>
            <a:ext cx="6400800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A growth CFO who has taken a £410m business through two acquisitions and a refinancing, and built the finance team to match.</a:t>
            </a:r>
          </a:p>
        </p:txBody>
      </p:sp>
      <p:sp>
        <p:nvSpPr>
          <p:cNvPr id="8" name="TAG_A_PROFILE_SUMMARY"/>
          <p:cNvSpPr txBox="1"/>
          <p:nvPr/>
        </p:nvSpPr>
        <p:spPr>
          <a:xfrm>
            <a:off x="548640" y="2971800"/>
            <a:ext cx="6675120" cy="18745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Imogen has been Chief Financial Officer of Brightwell &amp; Co, a private-equity-backed building services group, since 2021. She has led the finance function through two acquisitions, a £180m refinancing and a move to monthly investor reporting, while growing EBITDA from £31m to £52m. Before that she spent six years at Stratton Rail Freight in commercial finance and FP&amp;A leadership, and trained with Calder &amp; Webb LLP. Colleagues describe her as calm, commercially minded and exacting on forecasting discipline.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5029200"/>
            <a:ext cx="66751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5138928"/>
            <a:ext cx="6675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Areas of expertise</a:t>
            </a:r>
          </a:p>
        </p:txBody>
      </p:sp>
      <p:sp>
        <p:nvSpPr>
          <p:cNvPr id="11" name="TAG_A_EXPERTISE_BLOCK"/>
          <p:cNvSpPr txBox="1"/>
          <p:nvPr/>
        </p:nvSpPr>
        <p:spPr>
          <a:xfrm>
            <a:off x="548640" y="5413248"/>
            <a:ext cx="6675120" cy="566928"/>
          </a:xfrm>
          <a:prstGeom prst="rect">
            <a:avLst/>
          </a:prstGeom>
          <a:noFill/>
        </p:spPr>
        <p:txBody>
          <a:bodyPr wrap="square" lIns="0" rIns="0" tIns="0" bIns="0" anchor="t" numCol="3" spcCol="228600">
            <a:spAutoFit/>
          </a:bodyPr>
          <a:lstStyle/>
          <a:p>
            <a:pPr algn="l" marL="164592" indent="-164592">
              <a:spcAft>
                <a:spcPts val="4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Group P&amp;L and forecasting</a:t>
            </a:r>
          </a:p>
          <a:p>
            <a:pPr algn="l" marL="164592" indent="-164592">
              <a:spcAft>
                <a:spcPts val="4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M&amp;A and integration</a:t>
            </a:r>
          </a:p>
          <a:p>
            <a:pPr algn="l" marL="164592" indent="-164592">
              <a:spcAft>
                <a:spcPts val="4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Debt refinancing</a:t>
            </a:r>
          </a:p>
          <a:p>
            <a:pPr algn="l" marL="164592" indent="-164592">
              <a:spcAft>
                <a:spcPts val="4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Investor and lender relations</a:t>
            </a:r>
          </a:p>
          <a:p>
            <a:pPr algn="l" marL="164592" indent="-164592">
              <a:spcAft>
                <a:spcPts val="4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Finance transformation</a:t>
            </a:r>
          </a:p>
          <a:p>
            <a:pPr algn="l" marL="164592" indent="-164592">
              <a:spcAft>
                <a:spcPts val="4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Team leadership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26680" y="1783080"/>
            <a:ext cx="3916375" cy="4480560"/>
          </a:xfrm>
          <a:prstGeom prst="rect">
            <a:avLst/>
          </a:prstGeom>
          <a:solidFill>
            <a:srgbClr val="F1F2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26680" y="1783080"/>
            <a:ext cx="3916375" cy="54864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01000" y="2039112"/>
            <a:ext cx="336773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Key facts</a:t>
            </a:r>
          </a:p>
        </p:txBody>
      </p:sp>
      <p:sp>
        <p:nvSpPr>
          <p:cNvPr id="15" name="TAG_A_KEY_FACTS.0.LABEL"/>
          <p:cNvSpPr txBox="1"/>
          <p:nvPr/>
        </p:nvSpPr>
        <p:spPr>
          <a:xfrm>
            <a:off x="8001000" y="2404872"/>
            <a:ext cx="336773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Experience</a:t>
            </a:r>
          </a:p>
        </p:txBody>
      </p:sp>
      <p:sp>
        <p:nvSpPr>
          <p:cNvPr id="16" name="TAG_A_KEY_FACTS.0.VALUE"/>
          <p:cNvSpPr txBox="1"/>
          <p:nvPr/>
        </p:nvSpPr>
        <p:spPr>
          <a:xfrm>
            <a:off x="8001000" y="2615184"/>
            <a:ext cx="336773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19 years in finance leadership</a:t>
            </a:r>
          </a:p>
        </p:txBody>
      </p:sp>
      <p:sp>
        <p:nvSpPr>
          <p:cNvPr id="17" name="TAG_A_KEY_FACTS.1.LABEL"/>
          <p:cNvSpPr txBox="1"/>
          <p:nvPr/>
        </p:nvSpPr>
        <p:spPr>
          <a:xfrm>
            <a:off x="8001000" y="3035808"/>
            <a:ext cx="336773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Largest remit</a:t>
            </a:r>
          </a:p>
        </p:txBody>
      </p:sp>
      <p:sp>
        <p:nvSpPr>
          <p:cNvPr id="18" name="TAG_A_KEY_FACTS.1.VALUE"/>
          <p:cNvSpPr txBox="1"/>
          <p:nvPr/>
        </p:nvSpPr>
        <p:spPr>
          <a:xfrm>
            <a:off x="8001000" y="3246120"/>
            <a:ext cx="336773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£410m revenue · 2,600 people</a:t>
            </a:r>
          </a:p>
        </p:txBody>
      </p:sp>
      <p:sp>
        <p:nvSpPr>
          <p:cNvPr id="19" name="TAG_A_KEY_FACTS.2.LABEL"/>
          <p:cNvSpPr txBox="1"/>
          <p:nvPr/>
        </p:nvSpPr>
        <p:spPr>
          <a:xfrm>
            <a:off x="8001000" y="3666744"/>
            <a:ext cx="336773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Ownership</a:t>
            </a:r>
          </a:p>
        </p:txBody>
      </p:sp>
      <p:sp>
        <p:nvSpPr>
          <p:cNvPr id="20" name="TAG_A_KEY_FACTS.2.VALUE"/>
          <p:cNvSpPr txBox="1"/>
          <p:nvPr/>
        </p:nvSpPr>
        <p:spPr>
          <a:xfrm>
            <a:off x="8001000" y="3877056"/>
            <a:ext cx="336773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Private equity and listed</a:t>
            </a:r>
          </a:p>
        </p:txBody>
      </p:sp>
      <p:sp>
        <p:nvSpPr>
          <p:cNvPr id="21" name="TAG_A_KEY_FACTS.3.LABEL"/>
          <p:cNvSpPr txBox="1"/>
          <p:nvPr/>
        </p:nvSpPr>
        <p:spPr>
          <a:xfrm>
            <a:off x="8001000" y="4297680"/>
            <a:ext cx="336773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Sectors</a:t>
            </a:r>
          </a:p>
        </p:txBody>
      </p:sp>
      <p:sp>
        <p:nvSpPr>
          <p:cNvPr id="22" name="TAG_A_KEY_FACTS.3.VALUE"/>
          <p:cNvSpPr txBox="1"/>
          <p:nvPr/>
        </p:nvSpPr>
        <p:spPr>
          <a:xfrm>
            <a:off x="8001000" y="4507992"/>
            <a:ext cx="336773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Building services, rail freight</a:t>
            </a:r>
          </a:p>
        </p:txBody>
      </p:sp>
      <p:sp>
        <p:nvSpPr>
          <p:cNvPr id="23" name="TAG_A_KEY_FACTS.4.LABEL"/>
          <p:cNvSpPr txBox="1"/>
          <p:nvPr/>
        </p:nvSpPr>
        <p:spPr>
          <a:xfrm>
            <a:off x="8001000" y="4928616"/>
            <a:ext cx="336773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Languages</a:t>
            </a:r>
          </a:p>
        </p:txBody>
      </p:sp>
      <p:sp>
        <p:nvSpPr>
          <p:cNvPr id="24" name="TAG_A_KEY_FACTS.4.VALUE"/>
          <p:cNvSpPr txBox="1"/>
          <p:nvPr/>
        </p:nvSpPr>
        <p:spPr>
          <a:xfrm>
            <a:off x="8001000" y="5138928"/>
            <a:ext cx="336773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English, French (fluent)</a:t>
            </a:r>
          </a:p>
        </p:txBody>
      </p:sp>
      <p:sp>
        <p:nvSpPr>
          <p:cNvPr id="25" name="TAG_A_KEY_FACTS.5.LABEL"/>
          <p:cNvSpPr txBox="1"/>
          <p:nvPr/>
        </p:nvSpPr>
        <p:spPr>
          <a:xfrm>
            <a:off x="8001000" y="5559552"/>
            <a:ext cx="336773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Notice period</a:t>
            </a:r>
          </a:p>
        </p:txBody>
      </p:sp>
      <p:sp>
        <p:nvSpPr>
          <p:cNvPr id="26" name="TAG_A_KEY_FACTS.5.VALUE"/>
          <p:cNvSpPr txBox="1"/>
          <p:nvPr/>
        </p:nvSpPr>
        <p:spPr>
          <a:xfrm>
            <a:off x="8001000" y="5769864"/>
            <a:ext cx="336773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3 months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Drawn from the candidate’s CV and our conversations with them  ·  Template by Formatix.AI — formatix.ai/templates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A_CANDIDATE_NAME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Imogen Ashdown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Career history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The career so far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810512"/>
            <a:ext cx="1600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cap="all" spc="15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Period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97480" y="1810512"/>
            <a:ext cx="41605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cap="all" spc="15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Role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0" y="1810512"/>
            <a:ext cx="451073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cap="all" spc="15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Result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2084832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0" name="TAG_A_CAREER.0.PERIOD"/>
          <p:cNvSpPr txBox="1"/>
          <p:nvPr/>
        </p:nvSpPr>
        <p:spPr>
          <a:xfrm>
            <a:off x="548640" y="2286000"/>
            <a:ext cx="1600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2021 – Present</a:t>
            </a:r>
          </a:p>
        </p:txBody>
      </p:sp>
      <p:sp>
        <p:nvSpPr>
          <p:cNvPr id="11" name="TAG_A_CAREER.0.TITLE"/>
          <p:cNvSpPr txBox="1"/>
          <p:nvPr/>
        </p:nvSpPr>
        <p:spPr>
          <a:xfrm>
            <a:off x="2331720" y="2249424"/>
            <a:ext cx="4526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65760" indent="-365760">
              <a:buClr>
                <a:srgbClr val="5F6B77"/>
              </a:buClr>
              <a:buChar char="●"/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Chief Financial Officer</a:t>
            </a:r>
          </a:p>
        </p:txBody>
      </p:sp>
      <p:sp>
        <p:nvSpPr>
          <p:cNvPr id="12" name="TAG_A_CAREER.0.COMPANY"/>
          <p:cNvSpPr txBox="1"/>
          <p:nvPr/>
        </p:nvSpPr>
        <p:spPr>
          <a:xfrm>
            <a:off x="2697480" y="2542032"/>
            <a:ext cx="4160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Brightwell &amp; Co, Bristol</a:t>
            </a:r>
          </a:p>
        </p:txBody>
      </p:sp>
      <p:sp>
        <p:nvSpPr>
          <p:cNvPr id="13" name="TAG_A_CAREER.0.RESULT"/>
          <p:cNvSpPr txBox="1"/>
          <p:nvPr/>
        </p:nvSpPr>
        <p:spPr>
          <a:xfrm>
            <a:off x="7132320" y="2286000"/>
            <a:ext cx="4510735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EBITDA up from £31m to £52m; two acquisitions and a £180m refinancing</a:t>
            </a:r>
          </a:p>
        </p:txBody>
      </p:sp>
      <p:sp>
        <p:nvSpPr>
          <p:cNvPr id="14" name="TAG_A_CAREER.1.PERIOD"/>
          <p:cNvSpPr txBox="1"/>
          <p:nvPr/>
        </p:nvSpPr>
        <p:spPr>
          <a:xfrm>
            <a:off x="548640" y="2962656"/>
            <a:ext cx="1600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2018 – 2021</a:t>
            </a:r>
          </a:p>
        </p:txBody>
      </p:sp>
      <p:sp>
        <p:nvSpPr>
          <p:cNvPr id="15" name="TAG_A_CAREER.1.TITLE"/>
          <p:cNvSpPr txBox="1"/>
          <p:nvPr/>
        </p:nvSpPr>
        <p:spPr>
          <a:xfrm>
            <a:off x="2331720" y="2926080"/>
            <a:ext cx="4526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65760" indent="-365760">
              <a:buClr>
                <a:srgbClr val="5F6B77"/>
              </a:buClr>
              <a:buChar char="●"/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Finance Director, Operations</a:t>
            </a:r>
          </a:p>
        </p:txBody>
      </p:sp>
      <p:sp>
        <p:nvSpPr>
          <p:cNvPr id="16" name="TAG_A_CAREER.1.COMPANY"/>
          <p:cNvSpPr txBox="1"/>
          <p:nvPr/>
        </p:nvSpPr>
        <p:spPr>
          <a:xfrm>
            <a:off x="2697480" y="3218688"/>
            <a:ext cx="4160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Stratton Rail Freight, Birmingham</a:t>
            </a:r>
          </a:p>
        </p:txBody>
      </p:sp>
      <p:sp>
        <p:nvSpPr>
          <p:cNvPr id="17" name="TAG_A_CAREER.1.RESULT"/>
          <p:cNvSpPr txBox="1"/>
          <p:nvPr/>
        </p:nvSpPr>
        <p:spPr>
          <a:xfrm>
            <a:off x="7132320" y="2962656"/>
            <a:ext cx="4510735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Cut working capital by £24m and rebuilt the rolling 18-month forecast</a:t>
            </a:r>
          </a:p>
        </p:txBody>
      </p:sp>
      <p:sp>
        <p:nvSpPr>
          <p:cNvPr id="18" name="TAG_A_CAREER.2.PERIOD"/>
          <p:cNvSpPr txBox="1"/>
          <p:nvPr/>
        </p:nvSpPr>
        <p:spPr>
          <a:xfrm>
            <a:off x="548640" y="3639312"/>
            <a:ext cx="1600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2015 – 2018</a:t>
            </a:r>
          </a:p>
        </p:txBody>
      </p:sp>
      <p:sp>
        <p:nvSpPr>
          <p:cNvPr id="19" name="TAG_A_CAREER.2.TITLE"/>
          <p:cNvSpPr txBox="1"/>
          <p:nvPr/>
        </p:nvSpPr>
        <p:spPr>
          <a:xfrm>
            <a:off x="2331720" y="3602736"/>
            <a:ext cx="4526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65760" indent="-365760">
              <a:buClr>
                <a:srgbClr val="5F6B77"/>
              </a:buClr>
              <a:buChar char="●"/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Head of FP&amp;A</a:t>
            </a:r>
          </a:p>
        </p:txBody>
      </p:sp>
      <p:sp>
        <p:nvSpPr>
          <p:cNvPr id="20" name="TAG_A_CAREER.2.COMPANY"/>
          <p:cNvSpPr txBox="1"/>
          <p:nvPr/>
        </p:nvSpPr>
        <p:spPr>
          <a:xfrm>
            <a:off x="2697480" y="3895344"/>
            <a:ext cx="4160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Stratton Rail Freight, Birmingham</a:t>
            </a:r>
          </a:p>
        </p:txBody>
      </p:sp>
      <p:sp>
        <p:nvSpPr>
          <p:cNvPr id="21" name="TAG_A_CAREER.2.RESULT"/>
          <p:cNvSpPr txBox="1"/>
          <p:nvPr/>
        </p:nvSpPr>
        <p:spPr>
          <a:xfrm>
            <a:off x="7132320" y="3639312"/>
            <a:ext cx="4510735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Led budgeting for a £310m business; introduced driver-based planning</a:t>
            </a:r>
          </a:p>
        </p:txBody>
      </p:sp>
      <p:sp>
        <p:nvSpPr>
          <p:cNvPr id="22" name="TAG_A_CAREER.3.PERIOD"/>
          <p:cNvSpPr txBox="1"/>
          <p:nvPr/>
        </p:nvSpPr>
        <p:spPr>
          <a:xfrm>
            <a:off x="548640" y="4315968"/>
            <a:ext cx="1600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2012 – 2015</a:t>
            </a:r>
          </a:p>
        </p:txBody>
      </p:sp>
      <p:sp>
        <p:nvSpPr>
          <p:cNvPr id="23" name="TAG_A_CAREER.3.TITLE"/>
          <p:cNvSpPr txBox="1"/>
          <p:nvPr/>
        </p:nvSpPr>
        <p:spPr>
          <a:xfrm>
            <a:off x="2331720" y="4279392"/>
            <a:ext cx="4526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65760" indent="-365760">
              <a:buClr>
                <a:srgbClr val="5F6B77"/>
              </a:buClr>
              <a:buChar char="●"/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Commercial Finance Manager</a:t>
            </a:r>
          </a:p>
        </p:txBody>
      </p:sp>
      <p:sp>
        <p:nvSpPr>
          <p:cNvPr id="24" name="TAG_A_CAREER.3.COMPANY"/>
          <p:cNvSpPr txBox="1"/>
          <p:nvPr/>
        </p:nvSpPr>
        <p:spPr>
          <a:xfrm>
            <a:off x="2697480" y="4572000"/>
            <a:ext cx="4160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Halloway Foods plc, Leeds</a:t>
            </a:r>
          </a:p>
        </p:txBody>
      </p:sp>
      <p:sp>
        <p:nvSpPr>
          <p:cNvPr id="25" name="TAG_A_CAREER.3.RESULT"/>
          <p:cNvSpPr txBox="1"/>
          <p:nvPr/>
        </p:nvSpPr>
        <p:spPr>
          <a:xfrm>
            <a:off x="7132320" y="4315968"/>
            <a:ext cx="4510735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Built pricing models behind a 2.1-point gross margin improvement</a:t>
            </a:r>
          </a:p>
        </p:txBody>
      </p:sp>
      <p:sp>
        <p:nvSpPr>
          <p:cNvPr id="26" name="TAG_A_CAREER.4.PERIOD"/>
          <p:cNvSpPr txBox="1"/>
          <p:nvPr/>
        </p:nvSpPr>
        <p:spPr>
          <a:xfrm>
            <a:off x="548640" y="4992624"/>
            <a:ext cx="1600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2007 – 2012</a:t>
            </a:r>
          </a:p>
        </p:txBody>
      </p:sp>
      <p:sp>
        <p:nvSpPr>
          <p:cNvPr id="27" name="TAG_A_CAREER.4.TITLE"/>
          <p:cNvSpPr txBox="1"/>
          <p:nvPr/>
        </p:nvSpPr>
        <p:spPr>
          <a:xfrm>
            <a:off x="2331720" y="4956048"/>
            <a:ext cx="4526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65760" indent="-365760">
              <a:buClr>
                <a:srgbClr val="5F6B77"/>
              </a:buClr>
              <a:buChar char="●"/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Manager, Audit &amp; Assurance</a:t>
            </a:r>
          </a:p>
        </p:txBody>
      </p:sp>
      <p:sp>
        <p:nvSpPr>
          <p:cNvPr id="28" name="TAG_A_CAREER.4.COMPANY"/>
          <p:cNvSpPr txBox="1"/>
          <p:nvPr/>
        </p:nvSpPr>
        <p:spPr>
          <a:xfrm>
            <a:off x="2697480" y="5248656"/>
            <a:ext cx="4160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Calder &amp; Webb LLP, London</a:t>
            </a:r>
          </a:p>
        </p:txBody>
      </p:sp>
      <p:sp>
        <p:nvSpPr>
          <p:cNvPr id="29" name="TAG_A_CAREER.4.RESULT"/>
          <p:cNvSpPr txBox="1"/>
          <p:nvPr/>
        </p:nvSpPr>
        <p:spPr>
          <a:xfrm>
            <a:off x="7132320" y="4992624"/>
            <a:ext cx="4510735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Audit lead for mid-market industrial and logistics clients</a:t>
            </a:r>
          </a:p>
        </p:txBody>
      </p:sp>
      <p:sp>
        <p:nvSpPr>
          <p:cNvPr id="30" name="TAG_A_CAREER.5.PERIOD"/>
          <p:cNvSpPr txBox="1"/>
          <p:nvPr/>
        </p:nvSpPr>
        <p:spPr>
          <a:xfrm>
            <a:off x="548640" y="5669280"/>
            <a:ext cx="1600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1" name="TAG_A_CAREER.5.TITLE"/>
          <p:cNvSpPr txBox="1"/>
          <p:nvPr/>
        </p:nvSpPr>
        <p:spPr>
          <a:xfrm>
            <a:off x="2331720" y="5632704"/>
            <a:ext cx="4526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65760" indent="-365760">
              <a:buClr>
                <a:srgbClr val="5F6B77"/>
              </a:buClr>
              <a:buChar char="●"/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/>
            </a:r>
          </a:p>
        </p:txBody>
      </p:sp>
      <p:sp>
        <p:nvSpPr>
          <p:cNvPr id="32" name="TAG_A_CAREER.5.COMPANY"/>
          <p:cNvSpPr txBox="1"/>
          <p:nvPr/>
        </p:nvSpPr>
        <p:spPr>
          <a:xfrm>
            <a:off x="2697480" y="5925312"/>
            <a:ext cx="4160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3" name="TAG_A_CAREER.5.RESULT"/>
          <p:cNvSpPr txBox="1"/>
          <p:nvPr/>
        </p:nvSpPr>
        <p:spPr>
          <a:xfrm>
            <a:off x="7132320" y="5669280"/>
            <a:ext cx="4510735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Most recent role first; results as stated in the CV and interview  ·  Template by Formatix.AI — formatix.ai/templates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A_CANDIDATE_NAME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Imogen Ashdown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Key achievements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Measured results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11094415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" name="TAG_A_ACHIEVEMENTS.0.CONTEXT"/>
          <p:cNvSpPr txBox="1"/>
          <p:nvPr/>
        </p:nvSpPr>
        <p:spPr>
          <a:xfrm>
            <a:off x="548640" y="2011680"/>
            <a:ext cx="351525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Brightwell &amp; Co · 2021 – 2025</a:t>
            </a:r>
          </a:p>
        </p:txBody>
      </p:sp>
      <p:sp>
        <p:nvSpPr>
          <p:cNvPr id="8" name="TAG_A_ACHIEVEMENTS.0.METRIC"/>
          <p:cNvSpPr txBox="1"/>
          <p:nvPr/>
        </p:nvSpPr>
        <p:spPr>
          <a:xfrm>
            <a:off x="548640" y="2267712"/>
            <a:ext cx="3515258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000" b="0" i="0">
                <a:solidFill>
                  <a:srgbClr val="5F6B77"/>
                </a:solidFill>
                <a:latin typeface="Cambria"/>
                <a:ea typeface="Cambria"/>
                <a:cs typeface="Cambria"/>
              </a:rPr>
              <a:t>£52m</a:t>
            </a:r>
          </a:p>
        </p:txBody>
      </p:sp>
      <p:sp>
        <p:nvSpPr>
          <p:cNvPr id="9" name="TAG_A_ACHIEVEMENTS.0.DESCRIPTION"/>
          <p:cNvSpPr txBox="1"/>
          <p:nvPr/>
        </p:nvSpPr>
        <p:spPr>
          <a:xfrm>
            <a:off x="548640" y="3063240"/>
            <a:ext cx="3332378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EBITDA delivered in 2025, up from £31m in 2021, through pricing, procurement and two bolt-ons</a:t>
            </a:r>
          </a:p>
        </p:txBody>
      </p:sp>
      <p:sp>
        <p:nvSpPr>
          <p:cNvPr id="10" name="TAG_A_ACHIEVEMENTS.1.CONTEXT"/>
          <p:cNvSpPr txBox="1"/>
          <p:nvPr/>
        </p:nvSpPr>
        <p:spPr>
          <a:xfrm>
            <a:off x="4338218" y="2011680"/>
            <a:ext cx="351525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Brightwell &amp; Co · 2024</a:t>
            </a:r>
          </a:p>
        </p:txBody>
      </p:sp>
      <p:sp>
        <p:nvSpPr>
          <p:cNvPr id="11" name="TAG_A_ACHIEVEMENTS.1.METRIC"/>
          <p:cNvSpPr txBox="1"/>
          <p:nvPr/>
        </p:nvSpPr>
        <p:spPr>
          <a:xfrm>
            <a:off x="4338218" y="2267712"/>
            <a:ext cx="3515258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000" b="0" i="0">
                <a:solidFill>
                  <a:srgbClr val="5F6B77"/>
                </a:solidFill>
                <a:latin typeface="Cambria"/>
                <a:ea typeface="Cambria"/>
                <a:cs typeface="Cambria"/>
              </a:rPr>
              <a:t>£180m</a:t>
            </a:r>
          </a:p>
        </p:txBody>
      </p:sp>
      <p:sp>
        <p:nvSpPr>
          <p:cNvPr id="12" name="TAG_A_ACHIEVEMENTS.1.DESCRIPTION"/>
          <p:cNvSpPr txBox="1"/>
          <p:nvPr/>
        </p:nvSpPr>
        <p:spPr>
          <a:xfrm>
            <a:off x="4338218" y="3063240"/>
            <a:ext cx="3332378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Refinancing completed six months early, cutting the group’s interest margin by 90 basis points</a:t>
            </a:r>
          </a:p>
        </p:txBody>
      </p:sp>
      <p:sp>
        <p:nvSpPr>
          <p:cNvPr id="13" name="TAG_A_ACHIEVEMENTS.2.CONTEXT"/>
          <p:cNvSpPr txBox="1"/>
          <p:nvPr/>
        </p:nvSpPr>
        <p:spPr>
          <a:xfrm>
            <a:off x="8127796" y="2011680"/>
            <a:ext cx="351525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Brightwell &amp; Co · 2022 and 2023</a:t>
            </a:r>
          </a:p>
        </p:txBody>
      </p:sp>
      <p:sp>
        <p:nvSpPr>
          <p:cNvPr id="14" name="TAG_A_ACHIEVEMENTS.2.METRIC"/>
          <p:cNvSpPr txBox="1"/>
          <p:nvPr/>
        </p:nvSpPr>
        <p:spPr>
          <a:xfrm>
            <a:off x="8127796" y="2267712"/>
            <a:ext cx="3515258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000" b="0" i="0">
                <a:solidFill>
                  <a:srgbClr val="5F6B77"/>
                </a:solidFill>
                <a:latin typeface="Cambria"/>
                <a:ea typeface="Cambria"/>
                <a:cs typeface="Cambria"/>
              </a:rPr>
              <a:t>2</a:t>
            </a:r>
          </a:p>
        </p:txBody>
      </p:sp>
      <p:sp>
        <p:nvSpPr>
          <p:cNvPr id="15" name="TAG_A_ACHIEVEMENTS.2.DESCRIPTION"/>
          <p:cNvSpPr txBox="1"/>
          <p:nvPr/>
        </p:nvSpPr>
        <p:spPr>
          <a:xfrm>
            <a:off x="8127796" y="3063240"/>
            <a:ext cx="3332378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Acquisitions led from due diligence to integration, both on plan within the first year</a:t>
            </a:r>
          </a:p>
        </p:txBody>
      </p:sp>
      <p:sp>
        <p:nvSpPr>
          <p:cNvPr id="16" name="TAG_A_ACHIEVEMENTS.3.CONTEXT"/>
          <p:cNvSpPr txBox="1"/>
          <p:nvPr/>
        </p:nvSpPr>
        <p:spPr>
          <a:xfrm>
            <a:off x="548640" y="4297680"/>
            <a:ext cx="351525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Stratton Rail Freight · 2019</a:t>
            </a:r>
          </a:p>
        </p:txBody>
      </p:sp>
      <p:sp>
        <p:nvSpPr>
          <p:cNvPr id="17" name="TAG_A_ACHIEVEMENTS.3.METRIC"/>
          <p:cNvSpPr txBox="1"/>
          <p:nvPr/>
        </p:nvSpPr>
        <p:spPr>
          <a:xfrm>
            <a:off x="548640" y="4553712"/>
            <a:ext cx="3515258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000" b="0" i="0">
                <a:solidFill>
                  <a:srgbClr val="5F6B77"/>
                </a:solidFill>
                <a:latin typeface="Cambria"/>
                <a:ea typeface="Cambria"/>
                <a:cs typeface="Cambria"/>
              </a:rPr>
              <a:t>£24m</a:t>
            </a:r>
          </a:p>
        </p:txBody>
      </p:sp>
      <p:sp>
        <p:nvSpPr>
          <p:cNvPr id="18" name="TAG_A_ACHIEVEMENTS.3.DESCRIPTION"/>
          <p:cNvSpPr txBox="1"/>
          <p:nvPr/>
        </p:nvSpPr>
        <p:spPr>
          <a:xfrm>
            <a:off x="548640" y="5349240"/>
            <a:ext cx="3332378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Working capital released by redesigning billing and supplier terms across 40 depots</a:t>
            </a:r>
          </a:p>
        </p:txBody>
      </p:sp>
      <p:sp>
        <p:nvSpPr>
          <p:cNvPr id="19" name="TAG_A_ACHIEVEMENTS.4.CONTEXT"/>
          <p:cNvSpPr txBox="1"/>
          <p:nvPr/>
        </p:nvSpPr>
        <p:spPr>
          <a:xfrm>
            <a:off x="4338218" y="4297680"/>
            <a:ext cx="351525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Brightwell &amp; Co · 2023</a:t>
            </a:r>
          </a:p>
        </p:txBody>
      </p:sp>
      <p:sp>
        <p:nvSpPr>
          <p:cNvPr id="20" name="TAG_A_ACHIEVEMENTS.4.METRIC"/>
          <p:cNvSpPr txBox="1"/>
          <p:nvPr/>
        </p:nvSpPr>
        <p:spPr>
          <a:xfrm>
            <a:off x="4338218" y="4553712"/>
            <a:ext cx="3515258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000" b="0" i="0">
                <a:solidFill>
                  <a:srgbClr val="5F6B77"/>
                </a:solidFill>
                <a:latin typeface="Cambria"/>
                <a:ea typeface="Cambria"/>
                <a:cs typeface="Cambria"/>
              </a:rPr>
              <a:t>5 days</a:t>
            </a:r>
          </a:p>
        </p:txBody>
      </p:sp>
      <p:sp>
        <p:nvSpPr>
          <p:cNvPr id="21" name="TAG_A_ACHIEVEMENTS.4.DESCRIPTION"/>
          <p:cNvSpPr txBox="1"/>
          <p:nvPr/>
        </p:nvSpPr>
        <p:spPr>
          <a:xfrm>
            <a:off x="4338218" y="5349240"/>
            <a:ext cx="3332378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Month-end close, down from 12 days, after a new ERP and a shared-service centre</a:t>
            </a:r>
          </a:p>
        </p:txBody>
      </p:sp>
      <p:sp>
        <p:nvSpPr>
          <p:cNvPr id="22" name="TAG_A_ACHIEVEMENTS.5.CONTEXT"/>
          <p:cNvSpPr txBox="1"/>
          <p:nvPr/>
        </p:nvSpPr>
        <p:spPr>
          <a:xfrm>
            <a:off x="8127796" y="4297680"/>
            <a:ext cx="351525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23" name="TAG_A_ACHIEVEMENTS.5.METRIC"/>
          <p:cNvSpPr txBox="1"/>
          <p:nvPr/>
        </p:nvSpPr>
        <p:spPr>
          <a:xfrm>
            <a:off x="8127796" y="4553712"/>
            <a:ext cx="3515258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000" b="0" i="0">
                <a:solidFill>
                  <a:srgbClr val="5F6B77"/>
                </a:solidFill>
                <a:latin typeface="Cambria"/>
                <a:ea typeface="Cambria"/>
                <a:cs typeface="Cambria"/>
              </a:rPr>
              <a:t/>
            </a:r>
          </a:p>
        </p:txBody>
      </p:sp>
      <p:sp>
        <p:nvSpPr>
          <p:cNvPr id="24" name="TAG_A_ACHIEVEMENTS.5.DESCRIPTION"/>
          <p:cNvSpPr txBox="1"/>
          <p:nvPr/>
        </p:nvSpPr>
        <p:spPr>
          <a:xfrm>
            <a:off x="8127796" y="5349240"/>
            <a:ext cx="3332378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Figures as stated by the candidate; verified at referencing  ·  Template by Formatix.AI — formatix.ai/templates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A_CANDIDATE_NAME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Imogen Ashdown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Education, assessment and next steps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Qualifications and our 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783080"/>
            <a:ext cx="3566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Education and qualifications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084832"/>
            <a:ext cx="356616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8" name="TAG_A_EDUCATION_BLOCK"/>
          <p:cNvSpPr txBox="1"/>
          <p:nvPr/>
        </p:nvSpPr>
        <p:spPr>
          <a:xfrm>
            <a:off x="548640" y="2194560"/>
            <a:ext cx="356616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64592" indent="-164592">
              <a:lnSpc>
                <a:spcPct val="105000"/>
              </a:lnSpc>
              <a:spcAft>
                <a:spcPts val="7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ACA, ICAEW (2010)</a:t>
            </a:r>
          </a:p>
          <a:p>
            <a:pPr algn="l" marL="164592" indent="-164592">
              <a:lnSpc>
                <a:spcPct val="105000"/>
              </a:lnSpc>
              <a:spcAft>
                <a:spcPts val="7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BSc (Hons) Mathematics &amp; Economics, University of Warwick (2007)</a:t>
            </a:r>
          </a:p>
          <a:p>
            <a:pPr algn="l" marL="164592" indent="-164592">
              <a:lnSpc>
                <a:spcPct val="105000"/>
              </a:lnSpc>
              <a:spcAft>
                <a:spcPts val="7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Advanced Management Programme, INSEAD (2022)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1783080"/>
            <a:ext cx="1828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Assessment</a:t>
            </a:r>
          </a:p>
        </p:txBody>
      </p:sp>
      <p:sp>
        <p:nvSpPr>
          <p:cNvPr id="10" name="TAG_A_ASSESSMENT_NOTE"/>
          <p:cNvSpPr txBox="1"/>
          <p:nvPr/>
        </p:nvSpPr>
        <p:spPr>
          <a:xfrm>
            <a:off x="6400800" y="1792224"/>
            <a:ext cx="524225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50" b="0" i="1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0" y="2084832"/>
            <a:ext cx="707105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2" name="TAG_A_COMPETENCIES.0.NAME"/>
          <p:cNvSpPr txBox="1"/>
          <p:nvPr/>
        </p:nvSpPr>
        <p:spPr>
          <a:xfrm>
            <a:off x="4572000" y="223113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Commercial finance</a:t>
            </a:r>
          </a:p>
        </p:txBody>
      </p:sp>
      <p:sp>
        <p:nvSpPr>
          <p:cNvPr id="13" name="TAG_A_COMPETENCIES.0.BAR"/>
          <p:cNvSpPr txBox="1"/>
          <p:nvPr/>
        </p:nvSpPr>
        <p:spPr>
          <a:xfrm>
            <a:off x="6766560" y="2231136"/>
            <a:ext cx="9601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■■■■■</a:t>
            </a:r>
            <a:r>
              <a:rPr sz="1200" b="0" i="0">
                <a:solidFill>
                  <a:srgbClr val="DFE0E1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14" name="TAG_A_COMPETENCIES.0.RATING"/>
          <p:cNvSpPr txBox="1"/>
          <p:nvPr/>
        </p:nvSpPr>
        <p:spPr>
          <a:xfrm>
            <a:off x="7772400" y="2231136"/>
            <a:ext cx="4114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5/5</a:t>
            </a:r>
          </a:p>
        </p:txBody>
      </p:sp>
      <p:sp>
        <p:nvSpPr>
          <p:cNvPr id="15" name="TAG_A_COMPETENCIES.0.EVIDENCE"/>
          <p:cNvSpPr txBox="1"/>
          <p:nvPr/>
        </p:nvSpPr>
        <p:spPr>
          <a:xfrm>
            <a:off x="8366760" y="2212848"/>
            <a:ext cx="327629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Pricing and margin work cited by both referees</a:t>
            </a:r>
          </a:p>
        </p:txBody>
      </p:sp>
      <p:sp>
        <p:nvSpPr>
          <p:cNvPr id="16" name="TAG_A_COMPETENCIES.1.NAME"/>
          <p:cNvSpPr txBox="1"/>
          <p:nvPr/>
        </p:nvSpPr>
        <p:spPr>
          <a:xfrm>
            <a:off x="4572000" y="259689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Capital markets</a:t>
            </a:r>
          </a:p>
        </p:txBody>
      </p:sp>
      <p:sp>
        <p:nvSpPr>
          <p:cNvPr id="17" name="TAG_A_COMPETENCIES.1.BAR"/>
          <p:cNvSpPr txBox="1"/>
          <p:nvPr/>
        </p:nvSpPr>
        <p:spPr>
          <a:xfrm>
            <a:off x="6766560" y="2596896"/>
            <a:ext cx="9601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■■■■</a:t>
            </a:r>
            <a:r>
              <a:rPr sz="1200" b="0" i="0">
                <a:solidFill>
                  <a:srgbClr val="DFE0E1"/>
                </a:solidFill>
                <a:latin typeface="Calibri"/>
                <a:ea typeface="Calibri"/>
                <a:cs typeface="Calibri"/>
              </a:rPr>
              <a:t>■</a:t>
            </a:r>
          </a:p>
        </p:txBody>
      </p:sp>
      <p:sp>
        <p:nvSpPr>
          <p:cNvPr id="18" name="TAG_A_COMPETENCIES.1.RATING"/>
          <p:cNvSpPr txBox="1"/>
          <p:nvPr/>
        </p:nvSpPr>
        <p:spPr>
          <a:xfrm>
            <a:off x="7772400" y="2596896"/>
            <a:ext cx="4114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4/5</a:t>
            </a:r>
          </a:p>
        </p:txBody>
      </p:sp>
      <p:sp>
        <p:nvSpPr>
          <p:cNvPr id="19" name="TAG_A_COMPETENCIES.1.EVIDENCE"/>
          <p:cNvSpPr txBox="1"/>
          <p:nvPr/>
        </p:nvSpPr>
        <p:spPr>
          <a:xfrm>
            <a:off x="8366760" y="2578608"/>
            <a:ext cx="327629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Led the £180m refinancing; no public-market deal yet</a:t>
            </a:r>
          </a:p>
        </p:txBody>
      </p:sp>
      <p:sp>
        <p:nvSpPr>
          <p:cNvPr id="20" name="TAG_A_COMPETENCIES.2.NAME"/>
          <p:cNvSpPr txBox="1"/>
          <p:nvPr/>
        </p:nvSpPr>
        <p:spPr>
          <a:xfrm>
            <a:off x="4572000" y="296265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M&amp;A and integration</a:t>
            </a:r>
          </a:p>
        </p:txBody>
      </p:sp>
      <p:sp>
        <p:nvSpPr>
          <p:cNvPr id="21" name="TAG_A_COMPETENCIES.2.BAR"/>
          <p:cNvSpPr txBox="1"/>
          <p:nvPr/>
        </p:nvSpPr>
        <p:spPr>
          <a:xfrm>
            <a:off x="6766560" y="2962656"/>
            <a:ext cx="9601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■■■■</a:t>
            </a:r>
            <a:r>
              <a:rPr sz="1200" b="0" i="0">
                <a:solidFill>
                  <a:srgbClr val="DFE0E1"/>
                </a:solidFill>
                <a:latin typeface="Calibri"/>
                <a:ea typeface="Calibri"/>
                <a:cs typeface="Calibri"/>
              </a:rPr>
              <a:t>■</a:t>
            </a:r>
          </a:p>
        </p:txBody>
      </p:sp>
      <p:sp>
        <p:nvSpPr>
          <p:cNvPr id="22" name="TAG_A_COMPETENCIES.2.RATING"/>
          <p:cNvSpPr txBox="1"/>
          <p:nvPr/>
        </p:nvSpPr>
        <p:spPr>
          <a:xfrm>
            <a:off x="7772400" y="2962656"/>
            <a:ext cx="4114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4/5</a:t>
            </a:r>
          </a:p>
        </p:txBody>
      </p:sp>
      <p:sp>
        <p:nvSpPr>
          <p:cNvPr id="23" name="TAG_A_COMPETENCIES.2.EVIDENCE"/>
          <p:cNvSpPr txBox="1"/>
          <p:nvPr/>
        </p:nvSpPr>
        <p:spPr>
          <a:xfrm>
            <a:off x="8366760" y="2944368"/>
            <a:ext cx="327629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Two bolt-ons; integration run by her own team</a:t>
            </a:r>
          </a:p>
        </p:txBody>
      </p:sp>
      <p:sp>
        <p:nvSpPr>
          <p:cNvPr id="24" name="TAG_A_COMPETENCIES.3.NAME"/>
          <p:cNvSpPr txBox="1"/>
          <p:nvPr/>
        </p:nvSpPr>
        <p:spPr>
          <a:xfrm>
            <a:off x="4572000" y="332841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Leadership</a:t>
            </a:r>
          </a:p>
        </p:txBody>
      </p:sp>
      <p:sp>
        <p:nvSpPr>
          <p:cNvPr id="25" name="TAG_A_COMPETENCIES.3.BAR"/>
          <p:cNvSpPr txBox="1"/>
          <p:nvPr/>
        </p:nvSpPr>
        <p:spPr>
          <a:xfrm>
            <a:off x="6766560" y="3328416"/>
            <a:ext cx="9601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■■■■■</a:t>
            </a:r>
            <a:r>
              <a:rPr sz="1200" b="0" i="0">
                <a:solidFill>
                  <a:srgbClr val="DFE0E1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26" name="TAG_A_COMPETENCIES.3.RATING"/>
          <p:cNvSpPr txBox="1"/>
          <p:nvPr/>
        </p:nvSpPr>
        <p:spPr>
          <a:xfrm>
            <a:off x="7772400" y="3328416"/>
            <a:ext cx="4114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5/5</a:t>
            </a:r>
          </a:p>
        </p:txBody>
      </p:sp>
      <p:sp>
        <p:nvSpPr>
          <p:cNvPr id="27" name="TAG_A_COMPETENCIES.3.EVIDENCE"/>
          <p:cNvSpPr txBox="1"/>
          <p:nvPr/>
        </p:nvSpPr>
        <p:spPr>
          <a:xfrm>
            <a:off x="8366760" y="3310128"/>
            <a:ext cx="327629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Built a 45-strong function; low attrition</a:t>
            </a:r>
          </a:p>
        </p:txBody>
      </p:sp>
      <p:sp>
        <p:nvSpPr>
          <p:cNvPr id="28" name="TAG_A_COMPETENCIES.4.NAME"/>
          <p:cNvSpPr txBox="1"/>
          <p:nvPr/>
        </p:nvSpPr>
        <p:spPr>
          <a:xfrm>
            <a:off x="4572000" y="369417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Board presence</a:t>
            </a:r>
          </a:p>
        </p:txBody>
      </p:sp>
      <p:sp>
        <p:nvSpPr>
          <p:cNvPr id="29" name="TAG_A_COMPETENCIES.4.BAR"/>
          <p:cNvSpPr txBox="1"/>
          <p:nvPr/>
        </p:nvSpPr>
        <p:spPr>
          <a:xfrm>
            <a:off x="6766560" y="3694176"/>
            <a:ext cx="9601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■■■</a:t>
            </a:r>
            <a:r>
              <a:rPr sz="1200" b="0" i="0">
                <a:solidFill>
                  <a:srgbClr val="DFE0E1"/>
                </a:solidFill>
                <a:latin typeface="Calibri"/>
                <a:ea typeface="Calibri"/>
                <a:cs typeface="Calibri"/>
              </a:rPr>
              <a:t>■■</a:t>
            </a:r>
          </a:p>
        </p:txBody>
      </p:sp>
      <p:sp>
        <p:nvSpPr>
          <p:cNvPr id="30" name="TAG_A_COMPETENCIES.4.RATING"/>
          <p:cNvSpPr txBox="1"/>
          <p:nvPr/>
        </p:nvSpPr>
        <p:spPr>
          <a:xfrm>
            <a:off x="7772400" y="3694176"/>
            <a:ext cx="4114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3/5</a:t>
            </a:r>
          </a:p>
        </p:txBody>
      </p:sp>
      <p:sp>
        <p:nvSpPr>
          <p:cNvPr id="31" name="TAG_A_COMPETENCIES.4.EVIDENCE"/>
          <p:cNvSpPr txBox="1"/>
          <p:nvPr/>
        </p:nvSpPr>
        <p:spPr>
          <a:xfrm>
            <a:off x="8366760" y="3675888"/>
            <a:ext cx="327629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Strong with investors; limited plc board exposure</a:t>
            </a:r>
          </a:p>
        </p:txBody>
      </p:sp>
      <p:sp>
        <p:nvSpPr>
          <p:cNvPr id="32" name="TAG_A_COMPETENCIES.5.NAME"/>
          <p:cNvSpPr txBox="1"/>
          <p:nvPr/>
        </p:nvSpPr>
        <p:spPr>
          <a:xfrm>
            <a:off x="4572000" y="405993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3" name="TAG_A_COMPETENCIES.5.BAR"/>
          <p:cNvSpPr txBox="1"/>
          <p:nvPr/>
        </p:nvSpPr>
        <p:spPr>
          <a:xfrm>
            <a:off x="6766560" y="4059936"/>
            <a:ext cx="9601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  <a:r>
              <a:rPr sz="1200" b="0" i="0">
                <a:solidFill>
                  <a:srgbClr val="DFE0E1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4" name="TAG_A_COMPETENCIES.5.RATING"/>
          <p:cNvSpPr txBox="1"/>
          <p:nvPr/>
        </p:nvSpPr>
        <p:spPr>
          <a:xfrm>
            <a:off x="7772400" y="4059936"/>
            <a:ext cx="4114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5" name="TAG_A_COMPETENCIES.5.EVIDENCE"/>
          <p:cNvSpPr txBox="1"/>
          <p:nvPr/>
        </p:nvSpPr>
        <p:spPr>
          <a:xfrm>
            <a:off x="8366760" y="4041648"/>
            <a:ext cx="327629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4572000"/>
            <a:ext cx="11094415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8640" y="4754880"/>
            <a:ext cx="45720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Consultant’s view</a:t>
            </a:r>
          </a:p>
        </p:txBody>
      </p:sp>
      <p:sp>
        <p:nvSpPr>
          <p:cNvPr id="38" name="TAG_A_CONSULTANT_VIEW"/>
          <p:cNvSpPr txBox="1"/>
          <p:nvPr/>
        </p:nvSpPr>
        <p:spPr>
          <a:xfrm>
            <a:off x="548640" y="5029200"/>
            <a:ext cx="6903720" cy="10789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Imogen is the strongest finance operator on the shortlist and a natural fit for a group preparing for its next phase of acquisitions. Her main gap is listed-company governance, which a strong Audit Chair would help close.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09560" y="4754880"/>
            <a:ext cx="2743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Next steps</a:t>
            </a:r>
          </a:p>
        </p:txBody>
      </p:sp>
      <p:sp>
        <p:nvSpPr>
          <p:cNvPr id="40" name="TAG_A_NEXT_STEPS_BLOCK"/>
          <p:cNvSpPr txBox="1"/>
          <p:nvPr/>
        </p:nvSpPr>
        <p:spPr>
          <a:xfrm>
            <a:off x="7909560" y="5029200"/>
            <a:ext cx="37334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46304" indent="-146304">
              <a:lnSpc>
                <a:spcPct val="100000"/>
              </a:lnSpc>
              <a:spcAft>
                <a:spcPts val="400"/>
              </a:spcAft>
              <a:buClr>
                <a:srgbClr val="5F6B77"/>
              </a:buClr>
              <a:buChar char="›"/>
            </a:pPr>
            <a:r>
              <a:rPr sz="105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First interview with the Group CEO, week of 12 October</a:t>
            </a:r>
          </a:p>
          <a:p>
            <a:pPr algn="l" marL="146304" indent="-146304">
              <a:lnSpc>
                <a:spcPct val="100000"/>
              </a:lnSpc>
              <a:spcAft>
                <a:spcPts val="400"/>
              </a:spcAft>
              <a:buClr>
                <a:srgbClr val="5F6B77"/>
              </a:buClr>
              <a:buChar char="›"/>
            </a:pPr>
            <a:r>
              <a:rPr sz="105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Two further references once the interview is confirmed</a:t>
            </a:r>
          </a:p>
          <a:p>
            <a:pPr algn="l" marL="146304" indent="-146304">
              <a:lnSpc>
                <a:spcPct val="100000"/>
              </a:lnSpc>
              <a:spcAft>
                <a:spcPts val="400"/>
              </a:spcAft>
              <a:buClr>
                <a:srgbClr val="5F6B77"/>
              </a:buClr>
              <a:buChar char="›"/>
            </a:pPr>
            <a:r>
              <a:rPr sz="105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Compensation expectations to be confirmed in person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Ratings and views are the consultant’s, from interview and referencing  ·  Template by Formatix.AI — formatix.ai/templates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Candidate Presentation</dc:title>
  <dc:subject>Recruitment template</dc:subject>
  <dc:creator>Your Firm</dc:creator>
  <cp:keywords/>
  <dc:description>Example filled with a fictional candidate. Overwrite it with your own.</dc:description>
  <cp:lastModifiedBy>Your Firm</cp:lastModifiedBy>
  <cp:revision>1</cp:revision>
  <dcterms:created xsi:type="dcterms:W3CDTF">2013-01-27T09:14:16Z</dcterms:created>
  <dcterms:modified xsi:type="dcterms:W3CDTF">2013-01-27T09:15:58Z</dcterms:modified>
  <cp:category>Template</cp:category>
</cp:coreProperties>
</file>