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8" Type="http://schemas.openxmlformats.org/officeDocument/2006/relationships/image" Target="../media/image8.jpg"/><Relationship Id="rId9" Type="http://schemas.openxmlformats.org/officeDocument/2006/relationships/image" Target="../media/image9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243584" cy="310896"/>
          </a:xfrm>
          <a:prstGeom prst="rect">
            <a:avLst/>
          </a:prstGeom>
        </p:spPr>
      </p:pic>
      <p:sp>
        <p:nvSpPr>
          <p:cNvPr id="4" name="TAG_CLIENT_NAME"/>
          <p:cNvSpPr txBox="1"/>
          <p:nvPr/>
        </p:nvSpPr>
        <p:spPr>
          <a:xfrm>
            <a:off x="548640" y="4343400"/>
            <a:ext cx="3291840" cy="150876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500"/>
              </a:spcAft>
            </a:pPr>
            <a:r>
              <a:rPr sz="900" b="1" i="0" cap="all" spc="18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Prepared for</a:t>
            </a:r>
          </a:p>
          <a:p>
            <a:pPr algn="l"/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Meridian Development Authority</a:t>
            </a:r>
          </a:p>
        </p:txBody>
      </p:sp>
      <p:sp>
        <p:nvSpPr>
          <p:cNvPr id="5" name="TAG_REPORT_DATE"/>
          <p:cNvSpPr txBox="1"/>
          <p:nvPr/>
        </p:nvSpPr>
        <p:spPr>
          <a:xfrm>
            <a:off x="548640" y="59436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C4C6C7"/>
                </a:solidFill>
                <a:latin typeface="Calibri"/>
                <a:ea typeface="Calibri"/>
                <a:cs typeface="Calibri"/>
              </a:rPr>
              <a:t>October 2026  · 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41732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Bid team presentation</a:t>
            </a:r>
          </a:p>
        </p:txBody>
      </p:sp>
      <p:sp>
        <p:nvSpPr>
          <p:cNvPr id="7" name="TAG_PROJECT_NAME"/>
          <p:cNvSpPr txBox="1"/>
          <p:nvPr/>
        </p:nvSpPr>
        <p:spPr>
          <a:xfrm>
            <a:off x="4937760" y="1737360"/>
            <a:ext cx="6522415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Harbourside District Infrastructure Programme, Package 3</a:t>
            </a:r>
          </a:p>
        </p:txBody>
      </p:sp>
      <p:sp>
        <p:nvSpPr>
          <p:cNvPr id="8" name="Rectangle 7"/>
          <p:cNvSpPr/>
          <p:nvPr/>
        </p:nvSpPr>
        <p:spPr>
          <a:xfrm>
            <a:off x="4937760" y="3611880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937760" y="3840480"/>
            <a:ext cx="6522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1F2226"/>
                </a:solidFill>
                <a:latin typeface="Cambria"/>
                <a:ea typeface="Cambria"/>
                <a:cs typeface="Cambria"/>
              </a:rPr>
              <a:t>Proposed key personnel</a:t>
            </a:r>
          </a:p>
        </p:txBody>
      </p:sp>
      <p:sp>
        <p:nvSpPr>
          <p:cNvPr id="10" name="TAG_FIRM_NAME"/>
          <p:cNvSpPr txBox="1"/>
          <p:nvPr/>
        </p:nvSpPr>
        <p:spPr>
          <a:xfrm>
            <a:off x="4937760" y="4251960"/>
            <a:ext cx="652241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Arcadia Engineering Partners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6126480"/>
            <a:ext cx="6522415" cy="27432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Template by Formatix.AI — formatix.ai/templates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PROJECT_NAME"/>
          <p:cNvSpPr txBox="1"/>
          <p:nvPr/>
        </p:nvSpPr>
        <p:spPr>
          <a:xfrm>
            <a:off x="5669280" y="365760"/>
            <a:ext cx="597103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Harbourside District Infrastructure Programme, Package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Proposed 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The team we propose for this project</a:t>
            </a:r>
          </a:p>
        </p:txBody>
      </p:sp>
      <p:grpSp>
        <p:nvGrpSpPr>
          <p:cNvPr id="6" name="A_card"/>
          <p:cNvGrpSpPr/>
          <p:nvPr/>
        </p:nvGrpSpPr>
        <p:grpSpPr>
          <a:xfrm>
            <a:off x="548640" y="1755648"/>
            <a:ext cx="1711909" cy="2212848"/>
            <a:chOff x="548640" y="1755648"/>
            <a:chExt cx="1711909" cy="2212848"/>
          </a:xfrm>
        </p:grpSpPr>
        <p:sp>
          <p:nvSpPr>
            <p:cNvPr id="7" name="Rectangle 6"/>
            <p:cNvSpPr/>
            <p:nvPr/>
          </p:nvSpPr>
          <p:spPr>
            <a:xfrm>
              <a:off x="548640" y="1755648"/>
              <a:ext cx="1711909" cy="221284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48640" y="1755648"/>
              <a:ext cx="1711909" cy="4572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Oval 8"/>
            <p:cNvSpPr/>
            <p:nvPr/>
          </p:nvSpPr>
          <p:spPr>
            <a:xfrm>
              <a:off x="968095" y="1922653"/>
              <a:ext cx="872998" cy="872998"/>
            </a:xfrm>
            <a:prstGeom prst="ellipse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0" name="Oval 9"/>
            <p:cNvSpPr/>
            <p:nvPr/>
          </p:nvSpPr>
          <p:spPr>
            <a:xfrm>
              <a:off x="983970" y="1938528"/>
              <a:ext cx="841248" cy="84124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2" name="TAG_A_CANDIDATE_NAME"/>
            <p:cNvSpPr txBox="1"/>
            <p:nvPr/>
          </p:nvSpPr>
          <p:spPr>
            <a:xfrm>
              <a:off x="640080" y="2871216"/>
              <a:ext cx="1529029" cy="3840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sz="12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Daniel Okafor</a:t>
              </a:r>
            </a:p>
          </p:txBody>
        </p:sp>
        <p:sp>
          <p:nvSpPr>
            <p:cNvPr id="13" name="TAG_A_PROPOSED_POSITION"/>
            <p:cNvSpPr txBox="1"/>
            <p:nvPr/>
          </p:nvSpPr>
          <p:spPr>
            <a:xfrm>
              <a:off x="640080" y="3273552"/>
              <a:ext cx="1529029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5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Project Director / Team Leader</a:t>
              </a:r>
            </a:p>
          </p:txBody>
        </p:sp>
        <p:sp>
          <p:nvSpPr>
            <p:cNvPr id="14" name="TAG_A_EXPERIENCE_LINE"/>
            <p:cNvSpPr txBox="1"/>
            <p:nvPr/>
          </p:nvSpPr>
          <p:spPr>
            <a:xfrm>
              <a:off x="640080" y="3639312"/>
              <a:ext cx="152902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0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26 years · 14 in the GCC</a:t>
              </a:r>
            </a:p>
          </p:txBody>
        </p:sp>
      </p:grpSp>
      <p:grpSp>
        <p:nvGrpSpPr>
          <p:cNvPr id="15" name="B_card"/>
          <p:cNvGrpSpPr/>
          <p:nvPr/>
        </p:nvGrpSpPr>
        <p:grpSpPr>
          <a:xfrm>
            <a:off x="2425141" y="1755648"/>
            <a:ext cx="1711909" cy="2212848"/>
            <a:chOff x="2425141" y="1755648"/>
            <a:chExt cx="1711909" cy="2212848"/>
          </a:xfrm>
        </p:grpSpPr>
        <p:sp>
          <p:nvSpPr>
            <p:cNvPr id="16" name="Rectangle 15"/>
            <p:cNvSpPr/>
            <p:nvPr/>
          </p:nvSpPr>
          <p:spPr>
            <a:xfrm>
              <a:off x="2425141" y="1755648"/>
              <a:ext cx="1711909" cy="221284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425141" y="1755648"/>
              <a:ext cx="1711909" cy="4572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8" name="Oval 17"/>
            <p:cNvSpPr/>
            <p:nvPr/>
          </p:nvSpPr>
          <p:spPr>
            <a:xfrm>
              <a:off x="2844596" y="1922653"/>
              <a:ext cx="872998" cy="872998"/>
            </a:xfrm>
            <a:prstGeom prst="ellipse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9" name="Oval 18"/>
            <p:cNvSpPr/>
            <p:nvPr/>
          </p:nvSpPr>
          <p:spPr>
            <a:xfrm>
              <a:off x="2860471" y="1938528"/>
              <a:ext cx="841248" cy="84124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1" name="TAG_B_CANDIDATE_NAME"/>
            <p:cNvSpPr txBox="1"/>
            <p:nvPr/>
          </p:nvSpPr>
          <p:spPr>
            <a:xfrm>
              <a:off x="2516581" y="2871216"/>
              <a:ext cx="1529029" cy="3840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sz="12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Helena Vos</a:t>
              </a:r>
            </a:p>
          </p:txBody>
        </p:sp>
        <p:sp>
          <p:nvSpPr>
            <p:cNvPr id="22" name="TAG_B_PROPOSED_POSITION"/>
            <p:cNvSpPr txBox="1"/>
            <p:nvPr/>
          </p:nvSpPr>
          <p:spPr>
            <a:xfrm>
              <a:off x="2516581" y="3273552"/>
              <a:ext cx="1529029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5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Resident Engineer</a:t>
              </a:r>
            </a:p>
          </p:txBody>
        </p:sp>
        <p:sp>
          <p:nvSpPr>
            <p:cNvPr id="23" name="TAG_B_EXPERIENCE_LINE"/>
            <p:cNvSpPr txBox="1"/>
            <p:nvPr/>
          </p:nvSpPr>
          <p:spPr>
            <a:xfrm>
              <a:off x="2516581" y="3639312"/>
              <a:ext cx="152902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0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19 years · 12 in the GCC</a:t>
              </a:r>
            </a:p>
          </p:txBody>
        </p:sp>
      </p:grpSp>
      <p:grpSp>
        <p:nvGrpSpPr>
          <p:cNvPr id="24" name="C_card"/>
          <p:cNvGrpSpPr/>
          <p:nvPr/>
        </p:nvGrpSpPr>
        <p:grpSpPr>
          <a:xfrm>
            <a:off x="4301642" y="1755648"/>
            <a:ext cx="1711909" cy="2212848"/>
            <a:chOff x="4301642" y="1755648"/>
            <a:chExt cx="1711909" cy="2212848"/>
          </a:xfrm>
        </p:grpSpPr>
        <p:sp>
          <p:nvSpPr>
            <p:cNvPr id="25" name="Rectangle 24"/>
            <p:cNvSpPr/>
            <p:nvPr/>
          </p:nvSpPr>
          <p:spPr>
            <a:xfrm>
              <a:off x="4301642" y="1755648"/>
              <a:ext cx="1711909" cy="221284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301642" y="1755648"/>
              <a:ext cx="1711909" cy="4572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7" name="Oval 26"/>
            <p:cNvSpPr/>
            <p:nvPr/>
          </p:nvSpPr>
          <p:spPr>
            <a:xfrm>
              <a:off x="4721097" y="1922653"/>
              <a:ext cx="872998" cy="872998"/>
            </a:xfrm>
            <a:prstGeom prst="ellipse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8" name="Oval 27"/>
            <p:cNvSpPr/>
            <p:nvPr/>
          </p:nvSpPr>
          <p:spPr>
            <a:xfrm>
              <a:off x="4736972" y="1938528"/>
              <a:ext cx="841248" cy="84124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0" name="TAG_C_CANDIDATE_NAME"/>
            <p:cNvSpPr txBox="1"/>
            <p:nvPr/>
          </p:nvSpPr>
          <p:spPr>
            <a:xfrm>
              <a:off x="4393082" y="2871216"/>
              <a:ext cx="1529029" cy="3840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sz="12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Marcus Oyelaran</a:t>
              </a:r>
            </a:p>
          </p:txBody>
        </p:sp>
        <p:sp>
          <p:nvSpPr>
            <p:cNvPr id="31" name="TAG_C_PROPOSED_POSITION"/>
            <p:cNvSpPr txBox="1"/>
            <p:nvPr/>
          </p:nvSpPr>
          <p:spPr>
            <a:xfrm>
              <a:off x="4393082" y="3273552"/>
              <a:ext cx="1529029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5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Senior Structural Engineer</a:t>
              </a:r>
            </a:p>
          </p:txBody>
        </p:sp>
        <p:sp>
          <p:nvSpPr>
            <p:cNvPr id="32" name="TAG_C_EXPERIENCE_LINE"/>
            <p:cNvSpPr txBox="1"/>
            <p:nvPr/>
          </p:nvSpPr>
          <p:spPr>
            <a:xfrm>
              <a:off x="4393082" y="3639312"/>
              <a:ext cx="152902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0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17 years · 7 in the GCC</a:t>
              </a:r>
            </a:p>
          </p:txBody>
        </p:sp>
      </p:grpSp>
      <p:grpSp>
        <p:nvGrpSpPr>
          <p:cNvPr id="33" name="D_card"/>
          <p:cNvGrpSpPr/>
          <p:nvPr/>
        </p:nvGrpSpPr>
        <p:grpSpPr>
          <a:xfrm>
            <a:off x="6178143" y="1755648"/>
            <a:ext cx="1711909" cy="2212848"/>
            <a:chOff x="6178143" y="1755648"/>
            <a:chExt cx="1711909" cy="2212848"/>
          </a:xfrm>
        </p:grpSpPr>
        <p:sp>
          <p:nvSpPr>
            <p:cNvPr id="34" name="Rectangle 33"/>
            <p:cNvSpPr/>
            <p:nvPr/>
          </p:nvSpPr>
          <p:spPr>
            <a:xfrm>
              <a:off x="6178143" y="1755648"/>
              <a:ext cx="1711909" cy="221284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178143" y="1755648"/>
              <a:ext cx="1711909" cy="4572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6" name="Oval 35"/>
            <p:cNvSpPr/>
            <p:nvPr/>
          </p:nvSpPr>
          <p:spPr>
            <a:xfrm>
              <a:off x="6597598" y="1922653"/>
              <a:ext cx="872998" cy="872998"/>
            </a:xfrm>
            <a:prstGeom prst="ellipse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7" name="Oval 36"/>
            <p:cNvSpPr/>
            <p:nvPr/>
          </p:nvSpPr>
          <p:spPr>
            <a:xfrm>
              <a:off x="6613473" y="1938528"/>
              <a:ext cx="841248" cy="84124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9" name="TAG_D_CANDIDATE_NAME"/>
            <p:cNvSpPr txBox="1"/>
            <p:nvPr/>
          </p:nvSpPr>
          <p:spPr>
            <a:xfrm>
              <a:off x="6269583" y="2871216"/>
              <a:ext cx="1529029" cy="3840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sz="12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Sofia Lindqvist</a:t>
              </a:r>
            </a:p>
          </p:txBody>
        </p:sp>
        <p:sp>
          <p:nvSpPr>
            <p:cNvPr id="40" name="TAG_D_PROPOSED_POSITION"/>
            <p:cNvSpPr txBox="1"/>
            <p:nvPr/>
          </p:nvSpPr>
          <p:spPr>
            <a:xfrm>
              <a:off x="6269583" y="3273552"/>
              <a:ext cx="1529029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5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Contracts &amp; Commercial Manager</a:t>
              </a:r>
            </a:p>
          </p:txBody>
        </p:sp>
        <p:sp>
          <p:nvSpPr>
            <p:cNvPr id="41" name="TAG_D_EXPERIENCE_LINE"/>
            <p:cNvSpPr txBox="1"/>
            <p:nvPr/>
          </p:nvSpPr>
          <p:spPr>
            <a:xfrm>
              <a:off x="6269583" y="3639312"/>
              <a:ext cx="152902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0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15 years · 9 in the GCC</a:t>
              </a:r>
            </a:p>
          </p:txBody>
        </p:sp>
      </p:grpSp>
      <p:grpSp>
        <p:nvGrpSpPr>
          <p:cNvPr id="42" name="E_card"/>
          <p:cNvGrpSpPr/>
          <p:nvPr/>
        </p:nvGrpSpPr>
        <p:grpSpPr>
          <a:xfrm>
            <a:off x="8054644" y="1755648"/>
            <a:ext cx="1711909" cy="2212848"/>
            <a:chOff x="8054644" y="1755648"/>
            <a:chExt cx="1711909" cy="2212848"/>
          </a:xfrm>
        </p:grpSpPr>
        <p:sp>
          <p:nvSpPr>
            <p:cNvPr id="43" name="Rectangle 42"/>
            <p:cNvSpPr/>
            <p:nvPr/>
          </p:nvSpPr>
          <p:spPr>
            <a:xfrm>
              <a:off x="8054644" y="1755648"/>
              <a:ext cx="1711909" cy="221284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054644" y="1755648"/>
              <a:ext cx="1711909" cy="4572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5" name="Oval 44"/>
            <p:cNvSpPr/>
            <p:nvPr/>
          </p:nvSpPr>
          <p:spPr>
            <a:xfrm>
              <a:off x="8474099" y="1922653"/>
              <a:ext cx="872998" cy="872998"/>
            </a:xfrm>
            <a:prstGeom prst="ellipse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6" name="Oval 45"/>
            <p:cNvSpPr/>
            <p:nvPr/>
          </p:nvSpPr>
          <p:spPr>
            <a:xfrm>
              <a:off x="8489974" y="1938528"/>
              <a:ext cx="841248" cy="84124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8" name="TAG_E_CANDIDATE_NAME"/>
            <p:cNvSpPr txBox="1"/>
            <p:nvPr/>
          </p:nvSpPr>
          <p:spPr>
            <a:xfrm>
              <a:off x="8146084" y="2871216"/>
              <a:ext cx="1529029" cy="3840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sz="12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Alexandra Kerr</a:t>
              </a:r>
            </a:p>
          </p:txBody>
        </p:sp>
        <p:sp>
          <p:nvSpPr>
            <p:cNvPr id="49" name="TAG_E_PROPOSED_POSITION"/>
            <p:cNvSpPr txBox="1"/>
            <p:nvPr/>
          </p:nvSpPr>
          <p:spPr>
            <a:xfrm>
              <a:off x="8146084" y="3273552"/>
              <a:ext cx="1529029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5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Urban Design &amp; Landscape Lead</a:t>
              </a:r>
            </a:p>
          </p:txBody>
        </p:sp>
        <p:sp>
          <p:nvSpPr>
            <p:cNvPr id="50" name="TAG_E_EXPERIENCE_LINE"/>
            <p:cNvSpPr txBox="1"/>
            <p:nvPr/>
          </p:nvSpPr>
          <p:spPr>
            <a:xfrm>
              <a:off x="8146084" y="3639312"/>
              <a:ext cx="152902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0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18 years · 6 in the GCC</a:t>
              </a:r>
            </a:p>
          </p:txBody>
        </p:sp>
      </p:grpSp>
      <p:grpSp>
        <p:nvGrpSpPr>
          <p:cNvPr id="51" name="F_card"/>
          <p:cNvGrpSpPr/>
          <p:nvPr/>
        </p:nvGrpSpPr>
        <p:grpSpPr>
          <a:xfrm>
            <a:off x="9931145" y="1755648"/>
            <a:ext cx="1711909" cy="2212848"/>
            <a:chOff x="9931145" y="1755648"/>
            <a:chExt cx="1711909" cy="2212848"/>
          </a:xfrm>
        </p:grpSpPr>
        <p:sp>
          <p:nvSpPr>
            <p:cNvPr id="52" name="Rectangle 51"/>
            <p:cNvSpPr/>
            <p:nvPr/>
          </p:nvSpPr>
          <p:spPr>
            <a:xfrm>
              <a:off x="9931145" y="1755648"/>
              <a:ext cx="1711909" cy="221284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931145" y="1755648"/>
              <a:ext cx="1711909" cy="4572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4" name="Oval 53"/>
            <p:cNvSpPr/>
            <p:nvPr/>
          </p:nvSpPr>
          <p:spPr>
            <a:xfrm>
              <a:off x="10350600" y="1922653"/>
              <a:ext cx="872998" cy="872998"/>
            </a:xfrm>
            <a:prstGeom prst="ellipse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5" name="Oval 54"/>
            <p:cNvSpPr/>
            <p:nvPr/>
          </p:nvSpPr>
          <p:spPr>
            <a:xfrm>
              <a:off x="10366475" y="1938528"/>
              <a:ext cx="841248" cy="84124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7" name="TAG_F_CANDIDATE_NAME"/>
            <p:cNvSpPr txBox="1"/>
            <p:nvPr/>
          </p:nvSpPr>
          <p:spPr>
            <a:xfrm>
              <a:off x="10022585" y="2871216"/>
              <a:ext cx="1529029" cy="3840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2000"/>
                </a:lnSpc>
              </a:pPr>
              <a:r>
                <a:rPr sz="12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Hannah Whitcombe</a:t>
              </a:r>
            </a:p>
          </p:txBody>
        </p:sp>
        <p:sp>
          <p:nvSpPr>
            <p:cNvPr id="58" name="TAG_F_PROPOSED_POSITION"/>
            <p:cNvSpPr txBox="1"/>
            <p:nvPr/>
          </p:nvSpPr>
          <p:spPr>
            <a:xfrm>
              <a:off x="10022585" y="3273552"/>
              <a:ext cx="1529029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5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Health, Safety &amp; Environment Manager</a:t>
              </a:r>
            </a:p>
          </p:txBody>
        </p:sp>
        <p:sp>
          <p:nvSpPr>
            <p:cNvPr id="59" name="TAG_F_EXPERIENCE_LINE"/>
            <p:cNvSpPr txBox="1"/>
            <p:nvPr/>
          </p:nvSpPr>
          <p:spPr>
            <a:xfrm>
              <a:off x="10022585" y="3639312"/>
              <a:ext cx="152902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80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13 years · 5 in the GCC</a:t>
              </a:r>
            </a:p>
          </p:txBody>
        </p:sp>
      </p:grpSp>
      <p:sp>
        <p:nvSpPr>
          <p:cNvPr id="114" name="Rectangle 113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Experience as stated in each CV  ·  Template by Formatix.AI — formatix.ai/templates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117" name="Picture 116" descr="daniel-okafo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970" y="1938528"/>
            <a:ext cx="841248" cy="841248"/>
          </a:xfrm>
          <a:prstGeom prst="ellipse">
            <a:avLst/>
          </a:prstGeom>
        </p:spPr>
      </p:pic>
      <p:pic>
        <p:nvPicPr>
          <p:cNvPr id="118" name="Picture 117" descr="helena-vo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0471" y="1938528"/>
            <a:ext cx="841248" cy="841248"/>
          </a:xfrm>
          <a:prstGeom prst="ellipse">
            <a:avLst/>
          </a:prstGeom>
        </p:spPr>
      </p:pic>
      <p:pic>
        <p:nvPicPr>
          <p:cNvPr id="119" name="Picture 118" descr="marcus-oyelara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6972" y="1938528"/>
            <a:ext cx="841248" cy="841248"/>
          </a:xfrm>
          <a:prstGeom prst="ellipse">
            <a:avLst/>
          </a:prstGeom>
        </p:spPr>
      </p:pic>
      <p:pic>
        <p:nvPicPr>
          <p:cNvPr id="120" name="Picture 119" descr="sofia-lindqvist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3473" y="1938528"/>
            <a:ext cx="841248" cy="841248"/>
          </a:xfrm>
          <a:prstGeom prst="ellipse">
            <a:avLst/>
          </a:prstGeom>
        </p:spPr>
      </p:pic>
      <p:pic>
        <p:nvPicPr>
          <p:cNvPr id="121" name="Picture 120" descr="alexandra-ker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9974" y="1938528"/>
            <a:ext cx="841248" cy="841248"/>
          </a:xfrm>
          <a:prstGeom prst="ellipse">
            <a:avLst/>
          </a:prstGeom>
        </p:spPr>
      </p:pic>
      <p:pic>
        <p:nvPicPr>
          <p:cNvPr id="122" name="Picture 121" descr="hannah-whitcombe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66475" y="1938528"/>
            <a:ext cx="841248" cy="841248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PROJECT_NAME"/>
          <p:cNvSpPr txBox="1"/>
          <p:nvPr/>
        </p:nvSpPr>
        <p:spPr>
          <a:xfrm>
            <a:off x="5669280" y="365760"/>
            <a:ext cx="597103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Harbourside District Infrastructure Programme, Package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Proposed key personnel</a:t>
            </a:r>
          </a:p>
        </p:txBody>
      </p:sp>
      <p:sp>
        <p:nvSpPr>
          <p:cNvPr id="5" name="TAG_A_PROPOSED_POSITION"/>
          <p:cNvSpPr txBox="1"/>
          <p:nvPr/>
        </p:nvSpPr>
        <p:spPr>
          <a:xfrm>
            <a:off x="548640" y="102412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Project Director / Team Leader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55648"/>
            <a:ext cx="3566160" cy="4498848"/>
          </a:xfrm>
          <a:prstGeom prst="rect">
            <a:avLst/>
          </a:prstGeom>
          <a:solidFill>
            <a:srgbClr val="F1F2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755648"/>
            <a:ext cx="3566160" cy="45720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3910" y="2010918"/>
            <a:ext cx="1272540" cy="1272540"/>
          </a:xfrm>
          <a:prstGeom prst="ellipse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" y="2029968"/>
            <a:ext cx="1234440" cy="123444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1" name="TAG_A_CANDIDATE_NAME"/>
          <p:cNvSpPr txBox="1"/>
          <p:nvPr/>
        </p:nvSpPr>
        <p:spPr>
          <a:xfrm>
            <a:off x="2240280" y="2084832"/>
            <a:ext cx="1645920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Daniel Okafor</a:t>
            </a:r>
          </a:p>
        </p:txBody>
      </p:sp>
      <p:sp>
        <p:nvSpPr>
          <p:cNvPr id="12" name="TAG_A_DISCIPLINE"/>
          <p:cNvSpPr txBox="1"/>
          <p:nvPr/>
        </p:nvSpPr>
        <p:spPr>
          <a:xfrm>
            <a:off x="2240280" y="2706624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Programme &amp; Project Management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3456432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547872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Experience</a:t>
            </a:r>
          </a:p>
        </p:txBody>
      </p:sp>
      <p:sp>
        <p:nvSpPr>
          <p:cNvPr id="15" name="TAG_A_EXPERIENCE_LINE"/>
          <p:cNvSpPr txBox="1"/>
          <p:nvPr/>
        </p:nvSpPr>
        <p:spPr>
          <a:xfrm>
            <a:off x="822960" y="3730752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26 years · 14 in the GCC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114800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Nationality</a:t>
            </a:r>
          </a:p>
        </p:txBody>
      </p:sp>
      <p:sp>
        <p:nvSpPr>
          <p:cNvPr id="17" name="TAG_A_NATIONALITY"/>
          <p:cNvSpPr txBox="1"/>
          <p:nvPr/>
        </p:nvSpPr>
        <p:spPr>
          <a:xfrm>
            <a:off x="822960" y="4297680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British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4608576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700016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Qualifications</a:t>
            </a:r>
          </a:p>
        </p:txBody>
      </p:sp>
      <p:sp>
        <p:nvSpPr>
          <p:cNvPr id="20" name="TAG_A_QUALIFICATIONS_BLOCK"/>
          <p:cNvSpPr txBox="1"/>
          <p:nvPr/>
        </p:nvSpPr>
        <p:spPr>
          <a:xfrm>
            <a:off x="822960" y="4919472"/>
            <a:ext cx="30175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MSc Construction Management, University of Reading</a:t>
            </a:r>
          </a:p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BEng (Hons) Civil Engineering, University of Nottingham</a:t>
            </a:r>
          </a:p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Chartered Engineer (CEng), Engineering Council UK (2004)</a:t>
            </a:r>
          </a:p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Fellow, Institution of Civil Engineers (FICE)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26280" y="1792224"/>
            <a:ext cx="54864" cy="658368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2" name="TAG_A_PROFILE_SUMMARY"/>
          <p:cNvSpPr txBox="1"/>
          <p:nvPr/>
        </p:nvSpPr>
        <p:spPr>
          <a:xfrm>
            <a:off x="4754880" y="1755648"/>
            <a:ext cx="6888175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Daniel is a chartered civil engineer with 26 years in the design and delivery of urban infrastructure, 14 of them in the GCC.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26280" y="2651760"/>
            <a:ext cx="711677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26280" y="2743200"/>
            <a:ext cx="711677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Relevant project experience</a:t>
            </a:r>
          </a:p>
        </p:txBody>
      </p:sp>
      <p:sp>
        <p:nvSpPr>
          <p:cNvPr id="25" name="TAG_A_PROJECTS.0.NAME"/>
          <p:cNvSpPr txBox="1"/>
          <p:nvPr/>
        </p:nvSpPr>
        <p:spPr>
          <a:xfrm>
            <a:off x="4526280" y="3035808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Al Noor District Roads and Drainage, Package 2</a:t>
            </a:r>
          </a:p>
        </p:txBody>
      </p:sp>
      <p:sp>
        <p:nvSpPr>
          <p:cNvPr id="26" name="TAG_A_PROJECTS.0.CLIENT_LINE"/>
          <p:cNvSpPr txBox="1"/>
          <p:nvPr/>
        </p:nvSpPr>
        <p:spPr>
          <a:xfrm>
            <a:off x="4526280" y="3282696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Eastgate Public Works Authority  ·  Doha, Qatar  ·  QAR 2.1bn</a:t>
            </a:r>
          </a:p>
        </p:txBody>
      </p:sp>
      <p:sp>
        <p:nvSpPr>
          <p:cNvPr id="27" name="TAG_A_PROJECTS.0.ROLE_LINE"/>
          <p:cNvSpPr txBox="1"/>
          <p:nvPr/>
        </p:nvSpPr>
        <p:spPr>
          <a:xfrm>
            <a:off x="4526280" y="3465576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Team Leader / Engineer’s Representative  ·  2021 – 2025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Led a 120-strong supervision team for 38 km of urban roads, 52 km of deep drainage and utilities diversions.</a:t>
            </a:r>
          </a:p>
        </p:txBody>
      </p:sp>
      <p:sp>
        <p:nvSpPr>
          <p:cNvPr id="28" name="TAG_A_PROJECTS.1.NAME"/>
          <p:cNvSpPr txBox="1"/>
          <p:nvPr/>
        </p:nvSpPr>
        <p:spPr>
          <a:xfrm>
            <a:off x="4526280" y="3840480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Marina Quarter Infrastructure and Public Realm</a:t>
            </a:r>
          </a:p>
        </p:txBody>
      </p:sp>
      <p:sp>
        <p:nvSpPr>
          <p:cNvPr id="29" name="TAG_A_PROJECTS.1.CLIENT_LINE"/>
          <p:cNvSpPr txBox="1"/>
          <p:nvPr/>
        </p:nvSpPr>
        <p:spPr>
          <a:xfrm>
            <a:off x="4526280" y="4087368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Coastline Development Company  ·  Abu Dhabi, UAE  ·  AED 940m</a:t>
            </a:r>
          </a:p>
        </p:txBody>
      </p:sp>
      <p:sp>
        <p:nvSpPr>
          <p:cNvPr id="30" name="TAG_A_PROJECTS.1.ROLE_LINE"/>
          <p:cNvSpPr txBox="1"/>
          <p:nvPr/>
        </p:nvSpPr>
        <p:spPr>
          <a:xfrm>
            <a:off x="4526280" y="4270248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Project Director  ·  2017 – 2021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Directed design review and construction supervision of roads, cooling networks and landscaped public realm for a 1.8 km waterfront district.</a:t>
            </a:r>
          </a:p>
        </p:txBody>
      </p:sp>
      <p:sp>
        <p:nvSpPr>
          <p:cNvPr id="31" name="TAG_A_PROJECTS.2.NAME"/>
          <p:cNvSpPr txBox="1"/>
          <p:nvPr/>
        </p:nvSpPr>
        <p:spPr>
          <a:xfrm>
            <a:off x="4526280" y="4645152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Southern Ring Road Improvement Scheme</a:t>
            </a:r>
          </a:p>
        </p:txBody>
      </p:sp>
      <p:sp>
        <p:nvSpPr>
          <p:cNvPr id="32" name="TAG_A_PROJECTS.2.CLIENT_LINE"/>
          <p:cNvSpPr txBox="1"/>
          <p:nvPr/>
        </p:nvSpPr>
        <p:spPr>
          <a:xfrm>
            <a:off x="4526280" y="4892040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Fenmore Roads &amp; Transport Authority  ·  United Kingdom  ·  £186m</a:t>
            </a:r>
          </a:p>
        </p:txBody>
      </p:sp>
      <p:sp>
        <p:nvSpPr>
          <p:cNvPr id="33" name="TAG_A_PROJECTS.2.ROLE_LINE"/>
          <p:cNvSpPr txBox="1"/>
          <p:nvPr/>
        </p:nvSpPr>
        <p:spPr>
          <a:xfrm>
            <a:off x="4526280" y="5074920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Senior Resident Engineer  ·  2006 – 2009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Supervised junction upgrades, structures and drainage on a live dual carriageway under NEC3.</a:t>
            </a:r>
          </a:p>
        </p:txBody>
      </p:sp>
      <p:sp>
        <p:nvSpPr>
          <p:cNvPr id="34" name="TAG_A_PROJECTS.3.NAME"/>
          <p:cNvSpPr txBox="1"/>
          <p:nvPr/>
        </p:nvSpPr>
        <p:spPr>
          <a:xfrm>
            <a:off x="4526280" y="5449824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5" name="TAG_A_PROJECTS.3.CLIENT_LINE"/>
          <p:cNvSpPr txBox="1"/>
          <p:nvPr/>
        </p:nvSpPr>
        <p:spPr>
          <a:xfrm>
            <a:off x="4526280" y="5696712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6" name="TAG_A_PROJECTS.3.ROLE_LINE"/>
          <p:cNvSpPr txBox="1"/>
          <p:nvPr/>
        </p:nvSpPr>
        <p:spPr>
          <a:xfrm>
            <a:off x="4526280" y="5879592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Drawn from the CV submitted with this proposal  ·  Template by Formatix.AI — formatix.ai/templates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40" name="Picture 39" descr="daniel-okafo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2029968"/>
            <a:ext cx="1234440" cy="1234440"/>
          </a:xfrm>
          <a:prstGeom prst="ellipse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PROJECT_NAME"/>
          <p:cNvSpPr txBox="1"/>
          <p:nvPr/>
        </p:nvSpPr>
        <p:spPr>
          <a:xfrm>
            <a:off x="5669280" y="365760"/>
            <a:ext cx="597103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Harbourside District Infrastructure Programme, Package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Proposed key personnel</a:t>
            </a:r>
          </a:p>
        </p:txBody>
      </p:sp>
      <p:sp>
        <p:nvSpPr>
          <p:cNvPr id="5" name="TAG_B_PROPOSED_POSITION"/>
          <p:cNvSpPr txBox="1"/>
          <p:nvPr/>
        </p:nvSpPr>
        <p:spPr>
          <a:xfrm>
            <a:off x="548640" y="102412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Resident Engineer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55648"/>
            <a:ext cx="3566160" cy="4498848"/>
          </a:xfrm>
          <a:prstGeom prst="rect">
            <a:avLst/>
          </a:prstGeom>
          <a:solidFill>
            <a:srgbClr val="F1F2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755648"/>
            <a:ext cx="3566160" cy="45720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3910" y="2010918"/>
            <a:ext cx="1272540" cy="1272540"/>
          </a:xfrm>
          <a:prstGeom prst="ellipse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" y="2029968"/>
            <a:ext cx="1234440" cy="123444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1" name="TAG_B_CANDIDATE_NAME"/>
          <p:cNvSpPr txBox="1"/>
          <p:nvPr/>
        </p:nvSpPr>
        <p:spPr>
          <a:xfrm>
            <a:off x="2240280" y="2084832"/>
            <a:ext cx="1645920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Helena Vos</a:t>
            </a:r>
          </a:p>
        </p:txBody>
      </p:sp>
      <p:sp>
        <p:nvSpPr>
          <p:cNvPr id="12" name="TAG_B_DISCIPLINE"/>
          <p:cNvSpPr txBox="1"/>
          <p:nvPr/>
        </p:nvSpPr>
        <p:spPr>
          <a:xfrm>
            <a:off x="2240280" y="2706624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Roads &amp; Highways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3456432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547872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Experience</a:t>
            </a:r>
          </a:p>
        </p:txBody>
      </p:sp>
      <p:sp>
        <p:nvSpPr>
          <p:cNvPr id="15" name="TAG_B_EXPERIENCE_LINE"/>
          <p:cNvSpPr txBox="1"/>
          <p:nvPr/>
        </p:nvSpPr>
        <p:spPr>
          <a:xfrm>
            <a:off x="822960" y="3730752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19 years · 12 in the GCC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114800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Nationality</a:t>
            </a:r>
          </a:p>
        </p:txBody>
      </p:sp>
      <p:sp>
        <p:nvSpPr>
          <p:cNvPr id="17" name="TAG_B_NATIONALITY"/>
          <p:cNvSpPr txBox="1"/>
          <p:nvPr/>
        </p:nvSpPr>
        <p:spPr>
          <a:xfrm>
            <a:off x="822960" y="4297680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Dutch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4608576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700016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Qualifications</a:t>
            </a:r>
          </a:p>
        </p:txBody>
      </p:sp>
      <p:sp>
        <p:nvSpPr>
          <p:cNvPr id="20" name="TAG_B_QUALIFICATIONS_BLOCK"/>
          <p:cNvSpPr txBox="1"/>
          <p:nvPr/>
        </p:nvSpPr>
        <p:spPr>
          <a:xfrm>
            <a:off x="822960" y="4919472"/>
            <a:ext cx="30175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MSc Civil Engineering (Transport &amp; Planning), Delft University of Technology</a:t>
            </a:r>
          </a:p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BSc Civil Engineering, Delft University of Technology</a:t>
            </a:r>
          </a:p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Registered Professional Engineer, national engineers register (Qatar)</a:t>
            </a:r>
          </a:p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Member, Royal Netherlands Society of Engineers (KIVI)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26280" y="1792224"/>
            <a:ext cx="54864" cy="658368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2" name="TAG_B_PROFILE_SUMMARY"/>
          <p:cNvSpPr txBox="1"/>
          <p:nvPr/>
        </p:nvSpPr>
        <p:spPr>
          <a:xfrm>
            <a:off x="4754880" y="1755648"/>
            <a:ext cx="6888175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Helena is a highways engineer with 19 years in the supervision of urban road and interchange projects, including 12 years in Qatar and the UAE.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26280" y="2651760"/>
            <a:ext cx="711677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26280" y="2743200"/>
            <a:ext cx="711677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Relevant project experience</a:t>
            </a:r>
          </a:p>
        </p:txBody>
      </p:sp>
      <p:sp>
        <p:nvSpPr>
          <p:cNvPr id="25" name="TAG_B_PROJECTS.0.NAME"/>
          <p:cNvSpPr txBox="1"/>
          <p:nvPr/>
        </p:nvSpPr>
        <p:spPr>
          <a:xfrm>
            <a:off x="4526280" y="3035808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North Corridor Expressway Interchange 7</a:t>
            </a:r>
          </a:p>
        </p:txBody>
      </p:sp>
      <p:sp>
        <p:nvSpPr>
          <p:cNvPr id="26" name="TAG_B_PROJECTS.0.CLIENT_LINE"/>
          <p:cNvSpPr txBox="1"/>
          <p:nvPr/>
        </p:nvSpPr>
        <p:spPr>
          <a:xfrm>
            <a:off x="4526280" y="3282696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Eastgate Public Works Authority  ·  Doha, Qatar  ·  QAR 1.4bn</a:t>
            </a:r>
          </a:p>
        </p:txBody>
      </p:sp>
      <p:sp>
        <p:nvSpPr>
          <p:cNvPr id="27" name="TAG_B_PROJECTS.0.ROLE_LINE"/>
          <p:cNvSpPr txBox="1"/>
          <p:nvPr/>
        </p:nvSpPr>
        <p:spPr>
          <a:xfrm>
            <a:off x="4526280" y="3465576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Resident Engineer  ·  2020 – 2024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Led site supervision of a four-level interchange, 11 bridges and 9 km of approach roads.</a:t>
            </a:r>
          </a:p>
        </p:txBody>
      </p:sp>
      <p:sp>
        <p:nvSpPr>
          <p:cNvPr id="28" name="TAG_B_PROJECTS.1.NAME"/>
          <p:cNvSpPr txBox="1"/>
          <p:nvPr/>
        </p:nvSpPr>
        <p:spPr>
          <a:xfrm>
            <a:off x="4526280" y="3840480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Airport Link Road Upgrade</a:t>
            </a:r>
          </a:p>
        </p:txBody>
      </p:sp>
      <p:sp>
        <p:nvSpPr>
          <p:cNvPr id="29" name="TAG_B_PROJECTS.1.CLIENT_LINE"/>
          <p:cNvSpPr txBox="1"/>
          <p:nvPr/>
        </p:nvSpPr>
        <p:spPr>
          <a:xfrm>
            <a:off x="4526280" y="4087368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Coastline Development Company  ·  Abu Dhabi, UAE  ·  AED 610m</a:t>
            </a:r>
          </a:p>
        </p:txBody>
      </p:sp>
      <p:sp>
        <p:nvSpPr>
          <p:cNvPr id="30" name="TAG_B_PROJECTS.1.ROLE_LINE"/>
          <p:cNvSpPr txBox="1"/>
          <p:nvPr/>
        </p:nvSpPr>
        <p:spPr>
          <a:xfrm>
            <a:off x="4526280" y="4270248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Resident Engineer  ·  2016 – 2020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Supervised widening of 14 km of road to six lanes with utility relocations and night works.</a:t>
            </a:r>
          </a:p>
        </p:txBody>
      </p:sp>
      <p:sp>
        <p:nvSpPr>
          <p:cNvPr id="31" name="TAG_B_PROJECTS.2.NAME"/>
          <p:cNvSpPr txBox="1"/>
          <p:nvPr/>
        </p:nvSpPr>
        <p:spPr>
          <a:xfrm>
            <a:off x="4526280" y="4645152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A15 Maasvlakte Widening</a:t>
            </a:r>
          </a:p>
        </p:txBody>
      </p:sp>
      <p:sp>
        <p:nvSpPr>
          <p:cNvPr id="32" name="TAG_B_PROJECTS.2.CLIENT_LINE"/>
          <p:cNvSpPr txBox="1"/>
          <p:nvPr/>
        </p:nvSpPr>
        <p:spPr>
          <a:xfrm>
            <a:off x="4526280" y="4892040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Rijnmond Regional Roads Agency  ·  Netherlands</a:t>
            </a:r>
          </a:p>
        </p:txBody>
      </p:sp>
      <p:sp>
        <p:nvSpPr>
          <p:cNvPr id="33" name="TAG_B_PROJECTS.2.ROLE_LINE"/>
          <p:cNvSpPr txBox="1"/>
          <p:nvPr/>
        </p:nvSpPr>
        <p:spPr>
          <a:xfrm>
            <a:off x="4526280" y="5074920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Highway Engineer  ·  2009 – 2013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Pavement and drainage design checks and site quality inspections.</a:t>
            </a:r>
          </a:p>
        </p:txBody>
      </p:sp>
      <p:sp>
        <p:nvSpPr>
          <p:cNvPr id="34" name="TAG_B_PROJECTS.3.NAME"/>
          <p:cNvSpPr txBox="1"/>
          <p:nvPr/>
        </p:nvSpPr>
        <p:spPr>
          <a:xfrm>
            <a:off x="4526280" y="5449824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5" name="TAG_B_PROJECTS.3.CLIENT_LINE"/>
          <p:cNvSpPr txBox="1"/>
          <p:nvPr/>
        </p:nvSpPr>
        <p:spPr>
          <a:xfrm>
            <a:off x="4526280" y="5696712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6" name="TAG_B_PROJECTS.3.ROLE_LINE"/>
          <p:cNvSpPr txBox="1"/>
          <p:nvPr/>
        </p:nvSpPr>
        <p:spPr>
          <a:xfrm>
            <a:off x="4526280" y="5879592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Drawn from the CV submitted with this proposal  ·  Template by Formatix.AI — formatix.ai/templates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40" name="Picture 39" descr="helena-vo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2029968"/>
            <a:ext cx="1234440" cy="1234440"/>
          </a:xfrm>
          <a:prstGeom prst="ellipse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PROJECT_NAME"/>
          <p:cNvSpPr txBox="1"/>
          <p:nvPr/>
        </p:nvSpPr>
        <p:spPr>
          <a:xfrm>
            <a:off x="5669280" y="365760"/>
            <a:ext cx="597103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Harbourside District Infrastructure Programme, Package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Proposed key personnel</a:t>
            </a:r>
          </a:p>
        </p:txBody>
      </p:sp>
      <p:sp>
        <p:nvSpPr>
          <p:cNvPr id="5" name="TAG_C_PROPOSED_POSITION"/>
          <p:cNvSpPr txBox="1"/>
          <p:nvPr/>
        </p:nvSpPr>
        <p:spPr>
          <a:xfrm>
            <a:off x="548640" y="102412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Senior Structural Engineer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55648"/>
            <a:ext cx="3566160" cy="4498848"/>
          </a:xfrm>
          <a:prstGeom prst="rect">
            <a:avLst/>
          </a:prstGeom>
          <a:solidFill>
            <a:srgbClr val="F1F2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755648"/>
            <a:ext cx="3566160" cy="45720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3910" y="2010918"/>
            <a:ext cx="1272540" cy="1272540"/>
          </a:xfrm>
          <a:prstGeom prst="ellipse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" y="2029968"/>
            <a:ext cx="1234440" cy="123444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1" name="TAG_C_CANDIDATE_NAME"/>
          <p:cNvSpPr txBox="1"/>
          <p:nvPr/>
        </p:nvSpPr>
        <p:spPr>
          <a:xfrm>
            <a:off x="2240280" y="2084832"/>
            <a:ext cx="1645920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Marcus Oyelaran</a:t>
            </a:r>
          </a:p>
        </p:txBody>
      </p:sp>
      <p:sp>
        <p:nvSpPr>
          <p:cNvPr id="12" name="TAG_C_DISCIPLINE"/>
          <p:cNvSpPr txBox="1"/>
          <p:nvPr/>
        </p:nvSpPr>
        <p:spPr>
          <a:xfrm>
            <a:off x="2240280" y="2706624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Structures &amp; Bridges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3456432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547872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Experience</a:t>
            </a:r>
          </a:p>
        </p:txBody>
      </p:sp>
      <p:sp>
        <p:nvSpPr>
          <p:cNvPr id="15" name="TAG_C_EXPERIENCE_LINE"/>
          <p:cNvSpPr txBox="1"/>
          <p:nvPr/>
        </p:nvSpPr>
        <p:spPr>
          <a:xfrm>
            <a:off x="822960" y="3730752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17 years · 7 in the GCC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114800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Nationality</a:t>
            </a:r>
          </a:p>
        </p:txBody>
      </p:sp>
      <p:sp>
        <p:nvSpPr>
          <p:cNvPr id="17" name="TAG_C_NATIONALITY"/>
          <p:cNvSpPr txBox="1"/>
          <p:nvPr/>
        </p:nvSpPr>
        <p:spPr>
          <a:xfrm>
            <a:off x="822960" y="4297680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British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4608576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700016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Qualifications</a:t>
            </a:r>
          </a:p>
        </p:txBody>
      </p:sp>
      <p:sp>
        <p:nvSpPr>
          <p:cNvPr id="20" name="TAG_C_QUALIFICATIONS_BLOCK"/>
          <p:cNvSpPr txBox="1"/>
          <p:nvPr/>
        </p:nvSpPr>
        <p:spPr>
          <a:xfrm>
            <a:off x="822960" y="4919472"/>
            <a:ext cx="30175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MEng Structural Engineering, University of Bristol</a:t>
            </a:r>
          </a:p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Chartered Structural Engineer, Institution of Structural Engineers (CEng MIStructE, 2012)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26280" y="1792224"/>
            <a:ext cx="54864" cy="658368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2" name="TAG_C_PROFILE_SUMMARY"/>
          <p:cNvSpPr txBox="1"/>
          <p:nvPr/>
        </p:nvSpPr>
        <p:spPr>
          <a:xfrm>
            <a:off x="4754880" y="1755648"/>
            <a:ext cx="6888175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Marcus is a chartered structural engineer with 17 years in bridge, culvert and retaining-structure design and site supervision.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26280" y="2651760"/>
            <a:ext cx="711677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26280" y="2743200"/>
            <a:ext cx="711677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Relevant project experience</a:t>
            </a:r>
          </a:p>
        </p:txBody>
      </p:sp>
      <p:sp>
        <p:nvSpPr>
          <p:cNvPr id="25" name="TAG_C_PROJECTS.0.NAME"/>
          <p:cNvSpPr txBox="1"/>
          <p:nvPr/>
        </p:nvSpPr>
        <p:spPr>
          <a:xfrm>
            <a:off x="4526280" y="3035808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Al Noor District Roads and Drainage, Package 2</a:t>
            </a:r>
          </a:p>
        </p:txBody>
      </p:sp>
      <p:sp>
        <p:nvSpPr>
          <p:cNvPr id="26" name="TAG_C_PROJECTS.0.CLIENT_LINE"/>
          <p:cNvSpPr txBox="1"/>
          <p:nvPr/>
        </p:nvSpPr>
        <p:spPr>
          <a:xfrm>
            <a:off x="4526280" y="3282696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Eastgate Public Works Authority  ·  Doha, Qatar  ·  QAR 2.1bn</a:t>
            </a:r>
          </a:p>
        </p:txBody>
      </p:sp>
      <p:sp>
        <p:nvSpPr>
          <p:cNvPr id="27" name="TAG_C_PROJECTS.0.ROLE_LINE"/>
          <p:cNvSpPr txBox="1"/>
          <p:nvPr/>
        </p:nvSpPr>
        <p:spPr>
          <a:xfrm>
            <a:off x="4526280" y="3465576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Structures Lead  ·  2022 – 2025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Reviewed the contractor’s designs for 6 bridges and 23 culverts; supervised deck pours and load tests.</a:t>
            </a:r>
          </a:p>
        </p:txBody>
      </p:sp>
      <p:sp>
        <p:nvSpPr>
          <p:cNvPr id="28" name="TAG_C_PROJECTS.1.NAME"/>
          <p:cNvSpPr txBox="1"/>
          <p:nvPr/>
        </p:nvSpPr>
        <p:spPr>
          <a:xfrm>
            <a:off x="4526280" y="3840480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Creekside Pedestrian &amp; Cycle Bridges</a:t>
            </a:r>
          </a:p>
        </p:txBody>
      </p:sp>
      <p:sp>
        <p:nvSpPr>
          <p:cNvPr id="29" name="TAG_C_PROJECTS.1.CLIENT_LINE"/>
          <p:cNvSpPr txBox="1"/>
          <p:nvPr/>
        </p:nvSpPr>
        <p:spPr>
          <a:xfrm>
            <a:off x="4526280" y="4087368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Coastline Development Company  ·  Dubai, UAE  ·  AED 120m</a:t>
            </a:r>
          </a:p>
        </p:txBody>
      </p:sp>
      <p:sp>
        <p:nvSpPr>
          <p:cNvPr id="30" name="TAG_C_PROJECTS.1.ROLE_LINE"/>
          <p:cNvSpPr txBox="1"/>
          <p:nvPr/>
        </p:nvSpPr>
        <p:spPr>
          <a:xfrm>
            <a:off x="4526280" y="4270248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Senior Bridge Engineer  ·  2019 – 2022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Design checks and site supervision of three steel footbridges over an operating canal.</a:t>
            </a:r>
          </a:p>
        </p:txBody>
      </p:sp>
      <p:sp>
        <p:nvSpPr>
          <p:cNvPr id="31" name="TAG_C_PROJECTS.2.NAME"/>
          <p:cNvSpPr txBox="1"/>
          <p:nvPr/>
        </p:nvSpPr>
        <p:spPr>
          <a:xfrm>
            <a:off x="4526280" y="4645152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2" name="TAG_C_PROJECTS.2.CLIENT_LINE"/>
          <p:cNvSpPr txBox="1"/>
          <p:nvPr/>
        </p:nvSpPr>
        <p:spPr>
          <a:xfrm>
            <a:off x="4526280" y="4892040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3" name="TAG_C_PROJECTS.2.ROLE_LINE"/>
          <p:cNvSpPr txBox="1"/>
          <p:nvPr/>
        </p:nvSpPr>
        <p:spPr>
          <a:xfrm>
            <a:off x="4526280" y="5074920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4" name="TAG_C_PROJECTS.3.NAME"/>
          <p:cNvSpPr txBox="1"/>
          <p:nvPr/>
        </p:nvSpPr>
        <p:spPr>
          <a:xfrm>
            <a:off x="4526280" y="5449824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5" name="TAG_C_PROJECTS.3.CLIENT_LINE"/>
          <p:cNvSpPr txBox="1"/>
          <p:nvPr/>
        </p:nvSpPr>
        <p:spPr>
          <a:xfrm>
            <a:off x="4526280" y="5696712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6" name="TAG_C_PROJECTS.3.ROLE_LINE"/>
          <p:cNvSpPr txBox="1"/>
          <p:nvPr/>
        </p:nvSpPr>
        <p:spPr>
          <a:xfrm>
            <a:off x="4526280" y="5879592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Drawn from the CV submitted with this proposal  ·  Template by Formatix.AI — formatix.ai/templates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40" name="Picture 39" descr="marcus-oyelara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2029968"/>
            <a:ext cx="1234440" cy="1234440"/>
          </a:xfrm>
          <a:prstGeom prst="ellipse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PROJECT_NAME"/>
          <p:cNvSpPr txBox="1"/>
          <p:nvPr/>
        </p:nvSpPr>
        <p:spPr>
          <a:xfrm>
            <a:off x="5669280" y="365760"/>
            <a:ext cx="597103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Harbourside District Infrastructure Programme, Package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Proposed key personnel</a:t>
            </a:r>
          </a:p>
        </p:txBody>
      </p:sp>
      <p:sp>
        <p:nvSpPr>
          <p:cNvPr id="5" name="TAG_D_PROPOSED_POSITION"/>
          <p:cNvSpPr txBox="1"/>
          <p:nvPr/>
        </p:nvSpPr>
        <p:spPr>
          <a:xfrm>
            <a:off x="548640" y="102412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Contracts &amp; Commercial Manager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55648"/>
            <a:ext cx="3566160" cy="4498848"/>
          </a:xfrm>
          <a:prstGeom prst="rect">
            <a:avLst/>
          </a:prstGeom>
          <a:solidFill>
            <a:srgbClr val="F1F2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755648"/>
            <a:ext cx="3566160" cy="45720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3910" y="2010918"/>
            <a:ext cx="1272540" cy="1272540"/>
          </a:xfrm>
          <a:prstGeom prst="ellipse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" y="2029968"/>
            <a:ext cx="1234440" cy="123444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1" name="TAG_D_CANDIDATE_NAME"/>
          <p:cNvSpPr txBox="1"/>
          <p:nvPr/>
        </p:nvSpPr>
        <p:spPr>
          <a:xfrm>
            <a:off x="2240280" y="2084832"/>
            <a:ext cx="1645920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Sofia Lindqvist</a:t>
            </a:r>
          </a:p>
        </p:txBody>
      </p:sp>
      <p:sp>
        <p:nvSpPr>
          <p:cNvPr id="12" name="TAG_D_DISCIPLINE"/>
          <p:cNvSpPr txBox="1"/>
          <p:nvPr/>
        </p:nvSpPr>
        <p:spPr>
          <a:xfrm>
            <a:off x="2240280" y="2706624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Quantity Surveying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3456432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547872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Experience</a:t>
            </a:r>
          </a:p>
        </p:txBody>
      </p:sp>
      <p:sp>
        <p:nvSpPr>
          <p:cNvPr id="15" name="TAG_D_EXPERIENCE_LINE"/>
          <p:cNvSpPr txBox="1"/>
          <p:nvPr/>
        </p:nvSpPr>
        <p:spPr>
          <a:xfrm>
            <a:off x="822960" y="3730752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15 years · 9 in the GCC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114800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Nationality</a:t>
            </a:r>
          </a:p>
        </p:txBody>
      </p:sp>
      <p:sp>
        <p:nvSpPr>
          <p:cNvPr id="17" name="TAG_D_NATIONALITY"/>
          <p:cNvSpPr txBox="1"/>
          <p:nvPr/>
        </p:nvSpPr>
        <p:spPr>
          <a:xfrm>
            <a:off x="822960" y="4297680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Swedish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4608576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700016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Qualifications</a:t>
            </a:r>
          </a:p>
        </p:txBody>
      </p:sp>
      <p:sp>
        <p:nvSpPr>
          <p:cNvPr id="20" name="TAG_D_QUALIFICATIONS_BLOCK"/>
          <p:cNvSpPr txBox="1"/>
          <p:nvPr/>
        </p:nvSpPr>
        <p:spPr>
          <a:xfrm>
            <a:off x="822960" y="4919472"/>
            <a:ext cx="30175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MSc Quantity Surveying, University of Salford</a:t>
            </a:r>
          </a:p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Member, Royal Institution of Chartered Surveyors (MRICS)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26280" y="1792224"/>
            <a:ext cx="54864" cy="658368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2" name="TAG_D_PROFILE_SUMMARY"/>
          <p:cNvSpPr txBox="1"/>
          <p:nvPr/>
        </p:nvSpPr>
        <p:spPr>
          <a:xfrm>
            <a:off x="4754880" y="1755648"/>
            <a:ext cx="6888175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Sofia is a chartered quantity surveyor with 15 years in contract administration and cost control.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26280" y="2651760"/>
            <a:ext cx="711677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26280" y="2743200"/>
            <a:ext cx="711677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Relevant project experience</a:t>
            </a:r>
          </a:p>
        </p:txBody>
      </p:sp>
      <p:sp>
        <p:nvSpPr>
          <p:cNvPr id="25" name="TAG_D_PROJECTS.0.NAME"/>
          <p:cNvSpPr txBox="1"/>
          <p:nvPr/>
        </p:nvSpPr>
        <p:spPr>
          <a:xfrm>
            <a:off x="4526280" y="3035808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Marina Quarter Infrastructure and Public Realm</a:t>
            </a:r>
          </a:p>
        </p:txBody>
      </p:sp>
      <p:sp>
        <p:nvSpPr>
          <p:cNvPr id="26" name="TAG_D_PROJECTS.0.CLIENT_LINE"/>
          <p:cNvSpPr txBox="1"/>
          <p:nvPr/>
        </p:nvSpPr>
        <p:spPr>
          <a:xfrm>
            <a:off x="4526280" y="3282696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Coastline Development Company  ·  Abu Dhabi, UAE  ·  AED 940m</a:t>
            </a:r>
          </a:p>
        </p:txBody>
      </p:sp>
      <p:sp>
        <p:nvSpPr>
          <p:cNvPr id="27" name="TAG_D_PROJECTS.0.ROLE_LINE"/>
          <p:cNvSpPr txBox="1"/>
          <p:nvPr/>
        </p:nvSpPr>
        <p:spPr>
          <a:xfrm>
            <a:off x="4526280" y="3465576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Commercial Lead  ·  2017 – 2021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Valuations, variations and final account.</a:t>
            </a:r>
          </a:p>
        </p:txBody>
      </p:sp>
      <p:sp>
        <p:nvSpPr>
          <p:cNvPr id="28" name="TAG_D_PROJECTS.1.NAME"/>
          <p:cNvSpPr txBox="1"/>
          <p:nvPr/>
        </p:nvSpPr>
        <p:spPr>
          <a:xfrm>
            <a:off x="4526280" y="3840480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29" name="TAG_D_PROJECTS.1.CLIENT_LINE"/>
          <p:cNvSpPr txBox="1"/>
          <p:nvPr/>
        </p:nvSpPr>
        <p:spPr>
          <a:xfrm>
            <a:off x="4526280" y="4087368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0" name="TAG_D_PROJECTS.1.ROLE_LINE"/>
          <p:cNvSpPr txBox="1"/>
          <p:nvPr/>
        </p:nvSpPr>
        <p:spPr>
          <a:xfrm>
            <a:off x="4526280" y="4270248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1" name="TAG_D_PROJECTS.2.NAME"/>
          <p:cNvSpPr txBox="1"/>
          <p:nvPr/>
        </p:nvSpPr>
        <p:spPr>
          <a:xfrm>
            <a:off x="4526280" y="4645152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2" name="TAG_D_PROJECTS.2.CLIENT_LINE"/>
          <p:cNvSpPr txBox="1"/>
          <p:nvPr/>
        </p:nvSpPr>
        <p:spPr>
          <a:xfrm>
            <a:off x="4526280" y="4892040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3" name="TAG_D_PROJECTS.2.ROLE_LINE"/>
          <p:cNvSpPr txBox="1"/>
          <p:nvPr/>
        </p:nvSpPr>
        <p:spPr>
          <a:xfrm>
            <a:off x="4526280" y="5074920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4" name="TAG_D_PROJECTS.3.NAME"/>
          <p:cNvSpPr txBox="1"/>
          <p:nvPr/>
        </p:nvSpPr>
        <p:spPr>
          <a:xfrm>
            <a:off x="4526280" y="5449824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5" name="TAG_D_PROJECTS.3.CLIENT_LINE"/>
          <p:cNvSpPr txBox="1"/>
          <p:nvPr/>
        </p:nvSpPr>
        <p:spPr>
          <a:xfrm>
            <a:off x="4526280" y="5696712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6" name="TAG_D_PROJECTS.3.ROLE_LINE"/>
          <p:cNvSpPr txBox="1"/>
          <p:nvPr/>
        </p:nvSpPr>
        <p:spPr>
          <a:xfrm>
            <a:off x="4526280" y="5879592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Drawn from the CV submitted with this proposal  ·  Template by Formatix.AI — formatix.ai/templates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40" name="Picture 39" descr="sofia-lindqvi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2029968"/>
            <a:ext cx="1234440" cy="1234440"/>
          </a:xfrm>
          <a:prstGeom prst="ellipse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PROJECT_NAME"/>
          <p:cNvSpPr txBox="1"/>
          <p:nvPr/>
        </p:nvSpPr>
        <p:spPr>
          <a:xfrm>
            <a:off x="5669280" y="365760"/>
            <a:ext cx="597103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Harbourside District Infrastructure Programme, Package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Proposed key personnel</a:t>
            </a:r>
          </a:p>
        </p:txBody>
      </p:sp>
      <p:sp>
        <p:nvSpPr>
          <p:cNvPr id="5" name="TAG_E_PROPOSED_POSITION"/>
          <p:cNvSpPr txBox="1"/>
          <p:nvPr/>
        </p:nvSpPr>
        <p:spPr>
          <a:xfrm>
            <a:off x="548640" y="102412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Urban Design &amp; Landscape Lead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55648"/>
            <a:ext cx="3566160" cy="4498848"/>
          </a:xfrm>
          <a:prstGeom prst="rect">
            <a:avLst/>
          </a:prstGeom>
          <a:solidFill>
            <a:srgbClr val="F1F2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755648"/>
            <a:ext cx="3566160" cy="45720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3910" y="2010918"/>
            <a:ext cx="1272540" cy="1272540"/>
          </a:xfrm>
          <a:prstGeom prst="ellipse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" y="2029968"/>
            <a:ext cx="1234440" cy="123444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1" name="TAG_E_CANDIDATE_NAME"/>
          <p:cNvSpPr txBox="1"/>
          <p:nvPr/>
        </p:nvSpPr>
        <p:spPr>
          <a:xfrm>
            <a:off x="2240280" y="2084832"/>
            <a:ext cx="1645920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Alexandra Kerr</a:t>
            </a:r>
          </a:p>
        </p:txBody>
      </p:sp>
      <p:sp>
        <p:nvSpPr>
          <p:cNvPr id="12" name="TAG_E_DISCIPLINE"/>
          <p:cNvSpPr txBox="1"/>
          <p:nvPr/>
        </p:nvSpPr>
        <p:spPr>
          <a:xfrm>
            <a:off x="2240280" y="2706624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Architecture &amp; Urban Design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3456432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547872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Experience</a:t>
            </a:r>
          </a:p>
        </p:txBody>
      </p:sp>
      <p:sp>
        <p:nvSpPr>
          <p:cNvPr id="15" name="TAG_E_EXPERIENCE_LINE"/>
          <p:cNvSpPr txBox="1"/>
          <p:nvPr/>
        </p:nvSpPr>
        <p:spPr>
          <a:xfrm>
            <a:off x="822960" y="3730752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18 years · 6 in the GCC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114800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Nationality</a:t>
            </a:r>
          </a:p>
        </p:txBody>
      </p:sp>
      <p:sp>
        <p:nvSpPr>
          <p:cNvPr id="17" name="TAG_E_NATIONALITY"/>
          <p:cNvSpPr txBox="1"/>
          <p:nvPr/>
        </p:nvSpPr>
        <p:spPr>
          <a:xfrm>
            <a:off x="822960" y="4297680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British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4608576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700016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Qualifications</a:t>
            </a:r>
          </a:p>
        </p:txBody>
      </p:sp>
      <p:sp>
        <p:nvSpPr>
          <p:cNvPr id="20" name="TAG_E_QUALIFICATIONS_BLOCK"/>
          <p:cNvSpPr txBox="1"/>
          <p:nvPr/>
        </p:nvSpPr>
        <p:spPr>
          <a:xfrm>
            <a:off x="822960" y="4919472"/>
            <a:ext cx="30175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MArch Architecture, University of Edinburgh</a:t>
            </a:r>
          </a:p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RIBA Chartered Architect; registered with ARB (2010)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26280" y="1792224"/>
            <a:ext cx="54864" cy="658368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2" name="TAG_E_PROFILE_SUMMARY"/>
          <p:cNvSpPr txBox="1"/>
          <p:nvPr/>
        </p:nvSpPr>
        <p:spPr>
          <a:xfrm>
            <a:off x="4754880" y="1755648"/>
            <a:ext cx="6888175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Alexandra is a chartered architect specialising in streetscape and public realm.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26280" y="2651760"/>
            <a:ext cx="711677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26280" y="2743200"/>
            <a:ext cx="711677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Relevant project experience</a:t>
            </a:r>
          </a:p>
        </p:txBody>
      </p:sp>
      <p:sp>
        <p:nvSpPr>
          <p:cNvPr id="25" name="TAG_E_PROJECTS.0.NAME"/>
          <p:cNvSpPr txBox="1"/>
          <p:nvPr/>
        </p:nvSpPr>
        <p:spPr>
          <a:xfrm>
            <a:off x="4526280" y="3035808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Marina Quarter Infrastructure and Public Realm</a:t>
            </a:r>
          </a:p>
        </p:txBody>
      </p:sp>
      <p:sp>
        <p:nvSpPr>
          <p:cNvPr id="26" name="TAG_E_PROJECTS.0.CLIENT_LINE"/>
          <p:cNvSpPr txBox="1"/>
          <p:nvPr/>
        </p:nvSpPr>
        <p:spPr>
          <a:xfrm>
            <a:off x="4526280" y="3282696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Coastline Development Company  ·  Abu Dhabi, UAE</a:t>
            </a:r>
          </a:p>
        </p:txBody>
      </p:sp>
      <p:sp>
        <p:nvSpPr>
          <p:cNvPr id="27" name="TAG_E_PROJECTS.0.ROLE_LINE"/>
          <p:cNvSpPr txBox="1"/>
          <p:nvPr/>
        </p:nvSpPr>
        <p:spPr>
          <a:xfrm>
            <a:off x="4526280" y="3465576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Public Realm Lead  ·  2018 – 2021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Design review of the landscaped promenade.</a:t>
            </a:r>
          </a:p>
        </p:txBody>
      </p:sp>
      <p:sp>
        <p:nvSpPr>
          <p:cNvPr id="28" name="TAG_E_PROJECTS.1.NAME"/>
          <p:cNvSpPr txBox="1"/>
          <p:nvPr/>
        </p:nvSpPr>
        <p:spPr>
          <a:xfrm>
            <a:off x="4526280" y="3840480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29" name="TAG_E_PROJECTS.1.CLIENT_LINE"/>
          <p:cNvSpPr txBox="1"/>
          <p:nvPr/>
        </p:nvSpPr>
        <p:spPr>
          <a:xfrm>
            <a:off x="4526280" y="4087368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0" name="TAG_E_PROJECTS.1.ROLE_LINE"/>
          <p:cNvSpPr txBox="1"/>
          <p:nvPr/>
        </p:nvSpPr>
        <p:spPr>
          <a:xfrm>
            <a:off x="4526280" y="4270248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1" name="TAG_E_PROJECTS.2.NAME"/>
          <p:cNvSpPr txBox="1"/>
          <p:nvPr/>
        </p:nvSpPr>
        <p:spPr>
          <a:xfrm>
            <a:off x="4526280" y="4645152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2" name="TAG_E_PROJECTS.2.CLIENT_LINE"/>
          <p:cNvSpPr txBox="1"/>
          <p:nvPr/>
        </p:nvSpPr>
        <p:spPr>
          <a:xfrm>
            <a:off x="4526280" y="4892040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3" name="TAG_E_PROJECTS.2.ROLE_LINE"/>
          <p:cNvSpPr txBox="1"/>
          <p:nvPr/>
        </p:nvSpPr>
        <p:spPr>
          <a:xfrm>
            <a:off x="4526280" y="5074920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4" name="TAG_E_PROJECTS.3.NAME"/>
          <p:cNvSpPr txBox="1"/>
          <p:nvPr/>
        </p:nvSpPr>
        <p:spPr>
          <a:xfrm>
            <a:off x="4526280" y="5449824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5" name="TAG_E_PROJECTS.3.CLIENT_LINE"/>
          <p:cNvSpPr txBox="1"/>
          <p:nvPr/>
        </p:nvSpPr>
        <p:spPr>
          <a:xfrm>
            <a:off x="4526280" y="5696712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6" name="TAG_E_PROJECTS.3.ROLE_LINE"/>
          <p:cNvSpPr txBox="1"/>
          <p:nvPr/>
        </p:nvSpPr>
        <p:spPr>
          <a:xfrm>
            <a:off x="4526280" y="5879592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Drawn from the CV submitted with this proposal  ·  Template by Formatix.AI — formatix.ai/templates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40" name="Picture 39" descr="alexandra-ker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2029968"/>
            <a:ext cx="1234440" cy="1234440"/>
          </a:xfrm>
          <a:prstGeom prst="ellipse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PROJECT_NAME"/>
          <p:cNvSpPr txBox="1"/>
          <p:nvPr/>
        </p:nvSpPr>
        <p:spPr>
          <a:xfrm>
            <a:off x="5669280" y="365760"/>
            <a:ext cx="597103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Harbourside District Infrastructure Programme, Package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Proposed key personnel</a:t>
            </a:r>
          </a:p>
        </p:txBody>
      </p:sp>
      <p:sp>
        <p:nvSpPr>
          <p:cNvPr id="5" name="TAG_F_PROPOSED_POSITION"/>
          <p:cNvSpPr txBox="1"/>
          <p:nvPr/>
        </p:nvSpPr>
        <p:spPr>
          <a:xfrm>
            <a:off x="548640" y="1024128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Health, Safety &amp; Environment Manager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55648"/>
            <a:ext cx="3566160" cy="4498848"/>
          </a:xfrm>
          <a:prstGeom prst="rect">
            <a:avLst/>
          </a:prstGeom>
          <a:solidFill>
            <a:srgbClr val="F1F2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755648"/>
            <a:ext cx="3566160" cy="45720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3910" y="2010918"/>
            <a:ext cx="1272540" cy="1272540"/>
          </a:xfrm>
          <a:prstGeom prst="ellipse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" y="2029968"/>
            <a:ext cx="1234440" cy="123444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1" name="TAG_F_CANDIDATE_NAME"/>
          <p:cNvSpPr txBox="1"/>
          <p:nvPr/>
        </p:nvSpPr>
        <p:spPr>
          <a:xfrm>
            <a:off x="2240280" y="2084832"/>
            <a:ext cx="1645920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Hannah Whitcombe</a:t>
            </a:r>
          </a:p>
        </p:txBody>
      </p:sp>
      <p:sp>
        <p:nvSpPr>
          <p:cNvPr id="12" name="TAG_F_DISCIPLINE"/>
          <p:cNvSpPr txBox="1"/>
          <p:nvPr/>
        </p:nvSpPr>
        <p:spPr>
          <a:xfrm>
            <a:off x="2240280" y="2706624"/>
            <a:ext cx="1645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5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3456432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547872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Experience</a:t>
            </a:r>
          </a:p>
        </p:txBody>
      </p:sp>
      <p:sp>
        <p:nvSpPr>
          <p:cNvPr id="15" name="TAG_F_EXPERIENCE_LINE"/>
          <p:cNvSpPr txBox="1"/>
          <p:nvPr/>
        </p:nvSpPr>
        <p:spPr>
          <a:xfrm>
            <a:off x="822960" y="3730752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13 years · 5 in the GCC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114800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Nationality</a:t>
            </a:r>
          </a:p>
        </p:txBody>
      </p:sp>
      <p:sp>
        <p:nvSpPr>
          <p:cNvPr id="17" name="TAG_F_NATIONALITY"/>
          <p:cNvSpPr txBox="1"/>
          <p:nvPr/>
        </p:nvSpPr>
        <p:spPr>
          <a:xfrm>
            <a:off x="822960" y="4297680"/>
            <a:ext cx="30175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Irish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4608576"/>
            <a:ext cx="301752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700016"/>
            <a:ext cx="30175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1" i="0" cap="all" spc="12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Qualifications</a:t>
            </a:r>
          </a:p>
        </p:txBody>
      </p:sp>
      <p:sp>
        <p:nvSpPr>
          <p:cNvPr id="20" name="TAG_F_QUALIFICATIONS_BLOCK"/>
          <p:cNvSpPr txBox="1"/>
          <p:nvPr/>
        </p:nvSpPr>
        <p:spPr>
          <a:xfrm>
            <a:off x="822960" y="4919472"/>
            <a:ext cx="301752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BSc Environmental Science, University College Cork</a:t>
            </a:r>
          </a:p>
          <a:p>
            <a:pPr algn="l" marL="137160" indent="-137160">
              <a:lnSpc>
                <a:spcPct val="95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Chartered Member, Institution of Occupational Safety and Health (CMIOSH)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26280" y="1792224"/>
            <a:ext cx="54864" cy="658368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2" name="TAG_F_PROFILE_SUMMARY"/>
          <p:cNvSpPr txBox="1"/>
          <p:nvPr/>
        </p:nvSpPr>
        <p:spPr>
          <a:xfrm>
            <a:off x="4754880" y="1755648"/>
            <a:ext cx="6888175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Hannah is a chartered safety practitioner with 13 years on infrastructure sites.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26280" y="2651760"/>
            <a:ext cx="711677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26280" y="2743200"/>
            <a:ext cx="711677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Relevant project experience</a:t>
            </a:r>
          </a:p>
        </p:txBody>
      </p:sp>
      <p:sp>
        <p:nvSpPr>
          <p:cNvPr id="25" name="TAG_F_PROJECTS.0.NAME"/>
          <p:cNvSpPr txBox="1"/>
          <p:nvPr/>
        </p:nvSpPr>
        <p:spPr>
          <a:xfrm>
            <a:off x="4526280" y="3035808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North Corridor Expressway Interchange 7</a:t>
            </a:r>
          </a:p>
        </p:txBody>
      </p:sp>
      <p:sp>
        <p:nvSpPr>
          <p:cNvPr id="26" name="TAG_F_PROJECTS.0.CLIENT_LINE"/>
          <p:cNvSpPr txBox="1"/>
          <p:nvPr/>
        </p:nvSpPr>
        <p:spPr>
          <a:xfrm>
            <a:off x="4526280" y="3282696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Eastgate Public Works Authority  ·  Doha, Qatar</a:t>
            </a:r>
          </a:p>
        </p:txBody>
      </p:sp>
      <p:sp>
        <p:nvSpPr>
          <p:cNvPr id="27" name="TAG_F_PROJECTS.0.ROLE_LINE"/>
          <p:cNvSpPr txBox="1"/>
          <p:nvPr/>
        </p:nvSpPr>
        <p:spPr>
          <a:xfrm>
            <a:off x="4526280" y="3465576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HSE Manager  ·  2021 – 2024</a:t>
            </a:r>
          </a:p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Site HSE management for 1,400 workers.</a:t>
            </a:r>
          </a:p>
        </p:txBody>
      </p:sp>
      <p:sp>
        <p:nvSpPr>
          <p:cNvPr id="28" name="TAG_F_PROJECTS.1.NAME"/>
          <p:cNvSpPr txBox="1"/>
          <p:nvPr/>
        </p:nvSpPr>
        <p:spPr>
          <a:xfrm>
            <a:off x="4526280" y="3840480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29" name="TAG_F_PROJECTS.1.CLIENT_LINE"/>
          <p:cNvSpPr txBox="1"/>
          <p:nvPr/>
        </p:nvSpPr>
        <p:spPr>
          <a:xfrm>
            <a:off x="4526280" y="4087368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0" name="TAG_F_PROJECTS.1.ROLE_LINE"/>
          <p:cNvSpPr txBox="1"/>
          <p:nvPr/>
        </p:nvSpPr>
        <p:spPr>
          <a:xfrm>
            <a:off x="4526280" y="4270248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1" name="TAG_F_PROJECTS.2.NAME"/>
          <p:cNvSpPr txBox="1"/>
          <p:nvPr/>
        </p:nvSpPr>
        <p:spPr>
          <a:xfrm>
            <a:off x="4526280" y="4645152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2" name="TAG_F_PROJECTS.2.CLIENT_LINE"/>
          <p:cNvSpPr txBox="1"/>
          <p:nvPr/>
        </p:nvSpPr>
        <p:spPr>
          <a:xfrm>
            <a:off x="4526280" y="4892040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3" name="TAG_F_PROJECTS.2.ROLE_LINE"/>
          <p:cNvSpPr txBox="1"/>
          <p:nvPr/>
        </p:nvSpPr>
        <p:spPr>
          <a:xfrm>
            <a:off x="4526280" y="5074920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4" name="TAG_F_PROJECTS.3.NAME"/>
          <p:cNvSpPr txBox="1"/>
          <p:nvPr/>
        </p:nvSpPr>
        <p:spPr>
          <a:xfrm>
            <a:off x="4526280" y="5449824"/>
            <a:ext cx="711677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5" name="TAG_F_PROJECTS.3.CLIENT_LINE"/>
          <p:cNvSpPr txBox="1"/>
          <p:nvPr/>
        </p:nvSpPr>
        <p:spPr>
          <a:xfrm>
            <a:off x="4526280" y="5696712"/>
            <a:ext cx="7116775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6" name="TAG_F_PROJECTS.3.ROLE_LINE"/>
          <p:cNvSpPr txBox="1"/>
          <p:nvPr/>
        </p:nvSpPr>
        <p:spPr>
          <a:xfrm>
            <a:off x="4526280" y="5879592"/>
            <a:ext cx="7116775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Drawn from the CV submitted with this proposal  ·  Template by Formatix.AI — formatix.ai/templates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40" name="Picture 39" descr="hannah-whitcomb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2029968"/>
            <a:ext cx="1234440" cy="1234440"/>
          </a:xfrm>
          <a:prstGeom prst="ellipse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Bid Team Presentation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